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7" r:id="rId2"/>
    <p:sldId id="259" r:id="rId3"/>
    <p:sldId id="268" r:id="rId4"/>
    <p:sldId id="298" r:id="rId5"/>
    <p:sldId id="300" r:id="rId6"/>
    <p:sldId id="302" r:id="rId7"/>
    <p:sldId id="326" r:id="rId8"/>
    <p:sldId id="327" r:id="rId9"/>
    <p:sldId id="328" r:id="rId10"/>
    <p:sldId id="329" r:id="rId11"/>
    <p:sldId id="330" r:id="rId12"/>
    <p:sldId id="331" r:id="rId13"/>
    <p:sldId id="332" r:id="rId14"/>
    <p:sldId id="333" r:id="rId15"/>
    <p:sldId id="334" r:id="rId16"/>
    <p:sldId id="335" r:id="rId17"/>
    <p:sldId id="336" r:id="rId18"/>
    <p:sldId id="337" r:id="rId19"/>
    <p:sldId id="312" r:id="rId20"/>
    <p:sldId id="314" r:id="rId21"/>
    <p:sldId id="317" r:id="rId22"/>
    <p:sldId id="338" r:id="rId23"/>
    <p:sldId id="339" r:id="rId24"/>
    <p:sldId id="323" r:id="rId25"/>
    <p:sldId id="262" r:id="rId26"/>
    <p:sldId id="264" r:id="rId27"/>
    <p:sldId id="265" r:id="rId28"/>
    <p:sldId id="32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996" y="60"/>
      </p:cViewPr>
      <p:guideLst/>
    </p:cSldViewPr>
  </p:slideViewPr>
  <p:notesTextViewPr>
    <p:cViewPr>
      <p:scale>
        <a:sx n="1" d="1"/>
        <a:sy n="1" d="1"/>
      </p:scale>
      <p:origin x="0" y="0"/>
    </p:cViewPr>
  </p:notesTextViewPr>
  <p:sorterViewPr>
    <p:cViewPr>
      <p:scale>
        <a:sx n="100" d="100"/>
        <a:sy n="100" d="100"/>
      </p:scale>
      <p:origin x="0" y="-1356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4.png"/></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5.png"/></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image" Target="../media/image10.png"/><Relationship Id="rId4"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4.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4.png"/></Relationships>
</file>

<file path=ppt/drawings/_rels/vmlDrawing9.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2B55031-9676-4EE4-93F9-50FC21C807AA}" type="datetimeFigureOut">
              <a:rPr lang="en-US" smtClean="0"/>
              <a:t>3/6/2023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53907C-7F99-4EA4-A98F-D41D613B0DBF}" type="slidenum">
              <a:rPr lang="en-US" smtClean="0"/>
              <a:t>‹#›</a:t>
            </a:fld>
            <a:endParaRPr lang="en-US"/>
          </a:p>
        </p:txBody>
      </p:sp>
    </p:spTree>
    <p:extLst>
      <p:ext uri="{BB962C8B-B14F-4D97-AF65-F5344CB8AC3E}">
        <p14:creationId xmlns:p14="http://schemas.microsoft.com/office/powerpoint/2010/main" val="1793703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6A4600-6D29-44E5-BDAC-E0B5EF24C347}" type="datetimeFigureOut">
              <a:rPr lang="en-US" smtClean="0"/>
              <a:t>3/6/2023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378FC4-073E-4FBD-837E-EFA5336B2D38}" type="slidenum">
              <a:rPr lang="en-US" smtClean="0"/>
              <a:t>‹#›</a:t>
            </a:fld>
            <a:endParaRPr lang="en-US"/>
          </a:p>
        </p:txBody>
      </p:sp>
    </p:spTree>
    <p:extLst>
      <p:ext uri="{BB962C8B-B14F-4D97-AF65-F5344CB8AC3E}">
        <p14:creationId xmlns:p14="http://schemas.microsoft.com/office/powerpoint/2010/main" val="3721969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F6EB28-7C3A-482E-9F01-F5B3C9C3512C}" type="datetime1">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95863-2509-495E-A4D3-2D1EB08AA326}" type="slidenum">
              <a:rPr lang="en-US" smtClean="0"/>
              <a:t>‹#›</a:t>
            </a:fld>
            <a:endParaRPr lang="en-US"/>
          </a:p>
        </p:txBody>
      </p:sp>
    </p:spTree>
    <p:extLst>
      <p:ext uri="{BB962C8B-B14F-4D97-AF65-F5344CB8AC3E}">
        <p14:creationId xmlns:p14="http://schemas.microsoft.com/office/powerpoint/2010/main" val="3469221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A1417C-CA97-4532-9D04-41AF4EE017FA}" type="datetime1">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95863-2509-495E-A4D3-2D1EB08AA326}" type="slidenum">
              <a:rPr lang="en-US" smtClean="0"/>
              <a:t>‹#›</a:t>
            </a:fld>
            <a:endParaRPr lang="en-US"/>
          </a:p>
        </p:txBody>
      </p:sp>
    </p:spTree>
    <p:extLst>
      <p:ext uri="{BB962C8B-B14F-4D97-AF65-F5344CB8AC3E}">
        <p14:creationId xmlns:p14="http://schemas.microsoft.com/office/powerpoint/2010/main" val="2165116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CB9166-FED1-4F98-BF9A-6BAE620783C7}" type="datetime1">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95863-2509-495E-A4D3-2D1EB08AA326}" type="slidenum">
              <a:rPr lang="en-US" smtClean="0"/>
              <a:t>‹#›</a:t>
            </a:fld>
            <a:endParaRPr lang="en-US"/>
          </a:p>
        </p:txBody>
      </p:sp>
    </p:spTree>
    <p:extLst>
      <p:ext uri="{BB962C8B-B14F-4D97-AF65-F5344CB8AC3E}">
        <p14:creationId xmlns:p14="http://schemas.microsoft.com/office/powerpoint/2010/main" val="3166463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5FB94A-2270-4514-AFC7-58285840288B}" type="datetime1">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95863-2509-495E-A4D3-2D1EB08AA326}" type="slidenum">
              <a:rPr lang="en-US" smtClean="0"/>
              <a:t>‹#›</a:t>
            </a:fld>
            <a:endParaRPr lang="en-US"/>
          </a:p>
        </p:txBody>
      </p:sp>
    </p:spTree>
    <p:extLst>
      <p:ext uri="{BB962C8B-B14F-4D97-AF65-F5344CB8AC3E}">
        <p14:creationId xmlns:p14="http://schemas.microsoft.com/office/powerpoint/2010/main" val="667062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39B5FFD-77DD-4A26-8FB4-BEF7FEAE09A4}" type="datetime1">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95863-2509-495E-A4D3-2D1EB08AA326}" type="slidenum">
              <a:rPr lang="en-US" smtClean="0"/>
              <a:t>‹#›</a:t>
            </a:fld>
            <a:endParaRPr lang="en-US"/>
          </a:p>
        </p:txBody>
      </p:sp>
    </p:spTree>
    <p:extLst>
      <p:ext uri="{BB962C8B-B14F-4D97-AF65-F5344CB8AC3E}">
        <p14:creationId xmlns:p14="http://schemas.microsoft.com/office/powerpoint/2010/main" val="2524876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D350ED-5A6F-4EEF-8F9D-1EE013715878}" type="datetime1">
              <a:rPr lang="en-US" smtClean="0"/>
              <a:t>3/6/2023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95863-2509-495E-A4D3-2D1EB08AA326}" type="slidenum">
              <a:rPr lang="en-US" smtClean="0"/>
              <a:t>‹#›</a:t>
            </a:fld>
            <a:endParaRPr lang="en-US"/>
          </a:p>
        </p:txBody>
      </p:sp>
    </p:spTree>
    <p:extLst>
      <p:ext uri="{BB962C8B-B14F-4D97-AF65-F5344CB8AC3E}">
        <p14:creationId xmlns:p14="http://schemas.microsoft.com/office/powerpoint/2010/main" val="1449619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B61459-54E3-436A-9594-D0DBFCDD67C8}" type="datetime1">
              <a:rPr lang="en-US" smtClean="0"/>
              <a:t>3/6/2023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795863-2509-495E-A4D3-2D1EB08AA326}" type="slidenum">
              <a:rPr lang="en-US" smtClean="0"/>
              <a:t>‹#›</a:t>
            </a:fld>
            <a:endParaRPr lang="en-US"/>
          </a:p>
        </p:txBody>
      </p:sp>
    </p:spTree>
    <p:extLst>
      <p:ext uri="{BB962C8B-B14F-4D97-AF65-F5344CB8AC3E}">
        <p14:creationId xmlns:p14="http://schemas.microsoft.com/office/powerpoint/2010/main" val="1227643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B5A796-0741-41D1-B56A-6D1921F76EB2}" type="datetime1">
              <a:rPr lang="en-US" smtClean="0"/>
              <a:t>3/6/2023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795863-2509-495E-A4D3-2D1EB08AA326}" type="slidenum">
              <a:rPr lang="en-US" smtClean="0"/>
              <a:t>‹#›</a:t>
            </a:fld>
            <a:endParaRPr lang="en-US"/>
          </a:p>
        </p:txBody>
      </p:sp>
    </p:spTree>
    <p:extLst>
      <p:ext uri="{BB962C8B-B14F-4D97-AF65-F5344CB8AC3E}">
        <p14:creationId xmlns:p14="http://schemas.microsoft.com/office/powerpoint/2010/main" val="4218297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3509AE-9055-4E20-A327-B63B67366A64}" type="datetime1">
              <a:rPr lang="en-US" smtClean="0"/>
              <a:t>3/6/2023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795863-2509-495E-A4D3-2D1EB08AA326}" type="slidenum">
              <a:rPr lang="en-US" smtClean="0"/>
              <a:t>‹#›</a:t>
            </a:fld>
            <a:endParaRPr lang="en-US"/>
          </a:p>
        </p:txBody>
      </p:sp>
    </p:spTree>
    <p:extLst>
      <p:ext uri="{BB962C8B-B14F-4D97-AF65-F5344CB8AC3E}">
        <p14:creationId xmlns:p14="http://schemas.microsoft.com/office/powerpoint/2010/main" val="979385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67E26C2-068F-4130-A6AD-066D8F3A2A62}" type="datetime1">
              <a:rPr lang="en-US" smtClean="0"/>
              <a:t>3/6/2023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95863-2509-495E-A4D3-2D1EB08AA326}" type="slidenum">
              <a:rPr lang="en-US" smtClean="0"/>
              <a:t>‹#›</a:t>
            </a:fld>
            <a:endParaRPr lang="en-US"/>
          </a:p>
        </p:txBody>
      </p:sp>
    </p:spTree>
    <p:extLst>
      <p:ext uri="{BB962C8B-B14F-4D97-AF65-F5344CB8AC3E}">
        <p14:creationId xmlns:p14="http://schemas.microsoft.com/office/powerpoint/2010/main" val="618526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337989A-33FB-4B27-85CB-0C99726C874C}" type="datetime1">
              <a:rPr lang="en-US" smtClean="0"/>
              <a:t>3/6/2023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95863-2509-495E-A4D3-2D1EB08AA326}" type="slidenum">
              <a:rPr lang="en-US" smtClean="0"/>
              <a:t>‹#›</a:t>
            </a:fld>
            <a:endParaRPr lang="en-US"/>
          </a:p>
        </p:txBody>
      </p:sp>
    </p:spTree>
    <p:extLst>
      <p:ext uri="{BB962C8B-B14F-4D97-AF65-F5344CB8AC3E}">
        <p14:creationId xmlns:p14="http://schemas.microsoft.com/office/powerpoint/2010/main" val="4119116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A3A60F-C607-44A5-AB0C-D72C4C171CCC}" type="datetime1">
              <a:rPr lang="en-US" smtClean="0"/>
              <a:t>3/6/2023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795863-2509-495E-A4D3-2D1EB08AA326}" type="slidenum">
              <a:rPr lang="en-US" smtClean="0"/>
              <a:t>‹#›</a:t>
            </a:fld>
            <a:endParaRPr lang="en-US"/>
          </a:p>
        </p:txBody>
      </p:sp>
    </p:spTree>
    <p:extLst>
      <p:ext uri="{BB962C8B-B14F-4D97-AF65-F5344CB8AC3E}">
        <p14:creationId xmlns:p14="http://schemas.microsoft.com/office/powerpoint/2010/main" val="2199730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5.png"/><Relationship Id="rId5" Type="http://schemas.openxmlformats.org/officeDocument/2006/relationships/oleObject" Target="../embeddings/oleObject8.bin"/><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5.png"/><Relationship Id="rId5" Type="http://schemas.openxmlformats.org/officeDocument/2006/relationships/oleObject" Target="../embeddings/oleObject10.bin"/><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7.png"/><Relationship Id="rId5" Type="http://schemas.openxmlformats.org/officeDocument/2006/relationships/oleObject" Target="../embeddings/oleObject12.bin"/><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5.png"/><Relationship Id="rId5" Type="http://schemas.openxmlformats.org/officeDocument/2006/relationships/oleObject" Target="../embeddings/oleObject14.bin"/><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8.png"/><Relationship Id="rId5" Type="http://schemas.openxmlformats.org/officeDocument/2006/relationships/oleObject" Target="../embeddings/oleObject16.bin"/><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8.png"/><Relationship Id="rId5" Type="http://schemas.openxmlformats.org/officeDocument/2006/relationships/oleObject" Target="../embeddings/oleObject18.bin"/><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8.png"/><Relationship Id="rId5" Type="http://schemas.openxmlformats.org/officeDocument/2006/relationships/oleObject" Target="../embeddings/oleObject20.bin"/><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png"/><Relationship Id="rId5" Type="http://schemas.openxmlformats.org/officeDocument/2006/relationships/oleObject" Target="../embeddings/oleObject22.bin"/><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5.png"/><Relationship Id="rId5" Type="http://schemas.openxmlformats.org/officeDocument/2006/relationships/oleObject" Target="../embeddings/oleObject24.bin"/><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5.png"/><Relationship Id="rId5" Type="http://schemas.openxmlformats.org/officeDocument/2006/relationships/oleObject" Target="../embeddings/oleObject26.bin"/><Relationship Id="rId10"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oleObject" Target="../embeddings/oleObject28.bin"/></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M0dMzT3ASj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oleObject" Target="../embeddings/oleObject2.bin"/><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oleObject" Target="../embeddings/oleObject4.bin"/><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oleObject" Target="../embeddings/oleObject6.bin"/><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7371" y="381001"/>
            <a:ext cx="11480800" cy="523220"/>
          </a:xfrm>
          <a:prstGeom prst="rect">
            <a:avLst/>
          </a:prstGeom>
          <a:noFill/>
        </p:spPr>
        <p:txBody>
          <a:bodyPr wrap="square" rtlCol="0">
            <a:spAutoFit/>
          </a:bodyPr>
          <a:lstStyle/>
          <a:p>
            <a:pPr algn="ctr"/>
            <a:r>
              <a:rPr lang="en-US" sz="2800" dirty="0">
                <a:latin typeface="Book Antiqua" panose="02040602050305030304" pitchFamily="18" charset="0"/>
              </a:rPr>
              <a:t>RUNGTA COLLEGE OF DENTAL SCIENCES &amp; RESEARCH </a:t>
            </a:r>
          </a:p>
        </p:txBody>
      </p:sp>
      <p:sp>
        <p:nvSpPr>
          <p:cNvPr id="4" name="TextBox 3"/>
          <p:cNvSpPr txBox="1"/>
          <p:nvPr/>
        </p:nvSpPr>
        <p:spPr>
          <a:xfrm>
            <a:off x="0" y="4180113"/>
            <a:ext cx="10914744" cy="523220"/>
          </a:xfrm>
          <a:prstGeom prst="rect">
            <a:avLst/>
          </a:prstGeom>
          <a:noFill/>
        </p:spPr>
        <p:txBody>
          <a:bodyPr wrap="square" rtlCol="0">
            <a:spAutoFit/>
          </a:bodyPr>
          <a:lstStyle/>
          <a:p>
            <a:r>
              <a:rPr lang="en-US" sz="2800" dirty="0">
                <a:latin typeface="Book Antiqua" panose="02040602050305030304" pitchFamily="18" charset="0"/>
              </a:rPr>
              <a:t>TITLE OF THE </a:t>
            </a:r>
            <a:r>
              <a:rPr lang="en-US" sz="2800" dirty="0" smtClean="0">
                <a:latin typeface="Book Antiqua" panose="02040602050305030304" pitchFamily="18" charset="0"/>
              </a:rPr>
              <a:t>TOPIC : </a:t>
            </a:r>
            <a:r>
              <a:rPr lang="en-US" sz="2800" dirty="0" smtClean="0"/>
              <a:t> </a:t>
            </a:r>
            <a:r>
              <a:rPr lang="en-US" sz="2800" dirty="0" smtClean="0"/>
              <a:t>Anatomical </a:t>
            </a:r>
            <a:r>
              <a:rPr lang="en-US" sz="2800" dirty="0" smtClean="0"/>
              <a:t>landmarks in Mandibular Arch</a:t>
            </a:r>
            <a:r>
              <a:rPr lang="en-US" sz="2800" dirty="0" smtClean="0">
                <a:latin typeface="Book Antiqua" panose="02040602050305030304" pitchFamily="18" charset="0"/>
              </a:rPr>
              <a:t> </a:t>
            </a:r>
            <a:endParaRPr lang="en-US" sz="2800" dirty="0">
              <a:latin typeface="Book Antiqua" panose="02040602050305030304" pitchFamily="18" charset="0"/>
            </a:endParaRPr>
          </a:p>
        </p:txBody>
      </p:sp>
      <p:sp>
        <p:nvSpPr>
          <p:cNvPr id="6" name="TextBox 5"/>
          <p:cNvSpPr txBox="1"/>
          <p:nvPr/>
        </p:nvSpPr>
        <p:spPr>
          <a:xfrm>
            <a:off x="203199" y="5715000"/>
            <a:ext cx="11524343" cy="523220"/>
          </a:xfrm>
          <a:prstGeom prst="rect">
            <a:avLst/>
          </a:prstGeom>
          <a:noFill/>
        </p:spPr>
        <p:txBody>
          <a:bodyPr wrap="square" rtlCol="0">
            <a:spAutoFit/>
          </a:bodyPr>
          <a:lstStyle/>
          <a:p>
            <a:pPr algn="ctr"/>
            <a:r>
              <a:rPr lang="en-US" sz="2800" dirty="0">
                <a:latin typeface="Book Antiqua" panose="02040602050305030304" pitchFamily="18" charset="0"/>
              </a:rPr>
              <a:t>DEPARTMENT </a:t>
            </a:r>
            <a:r>
              <a:rPr lang="en-US" sz="2800" dirty="0" smtClean="0">
                <a:latin typeface="Book Antiqua" panose="02040602050305030304" pitchFamily="18" charset="0"/>
              </a:rPr>
              <a:t>OF PROSTHODONTICS AND CROWN &amp; BRIDGE   </a:t>
            </a:r>
            <a:endParaRPr lang="en-US" sz="2800" dirty="0">
              <a:latin typeface="Book Antiqua" panose="02040602050305030304" pitchFamily="18" charset="0"/>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781" r="15781"/>
          <a:stretch/>
        </p:blipFill>
        <p:spPr>
          <a:xfrm>
            <a:off x="5181600" y="1146629"/>
            <a:ext cx="1857828" cy="2114550"/>
          </a:xfrm>
          <a:prstGeom prst="rect">
            <a:avLst/>
          </a:prstGeom>
        </p:spPr>
      </p:pic>
      <p:sp>
        <p:nvSpPr>
          <p:cNvPr id="2" name="Slide Number Placeholder 1"/>
          <p:cNvSpPr>
            <a:spLocks noGrp="1"/>
          </p:cNvSpPr>
          <p:nvPr>
            <p:ph type="sldNum" sz="quarter" idx="12"/>
          </p:nvPr>
        </p:nvSpPr>
        <p:spPr/>
        <p:txBody>
          <a:bodyPr/>
          <a:lstStyle/>
          <a:p>
            <a:fld id="{72795863-2509-495E-A4D3-2D1EB08AA326}" type="slidenum">
              <a:rPr lang="en-US" smtClean="0"/>
              <a:t>1</a:t>
            </a:fld>
            <a:endParaRPr lang="en-US" dirty="0"/>
          </a:p>
        </p:txBody>
      </p:sp>
    </p:spTree>
    <p:extLst>
      <p:ext uri="{BB962C8B-B14F-4D97-AF65-F5344CB8AC3E}">
        <p14:creationId xmlns:p14="http://schemas.microsoft.com/office/powerpoint/2010/main" val="1307440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223023" y="379141"/>
            <a:ext cx="7136782" cy="6088566"/>
          </a:xfrm>
        </p:spPr>
        <p:txBody>
          <a:bodyPr>
            <a:normAutofit/>
          </a:bodyPr>
          <a:lstStyle/>
          <a:p>
            <a:pPr marL="0" indent="0" algn="just" eaLnBrk="1" hangingPunct="1">
              <a:lnSpc>
                <a:spcPct val="120000"/>
              </a:lnSpc>
              <a:buNone/>
            </a:pPr>
            <a:r>
              <a:rPr lang="en-US" altLang="en-US" dirty="0">
                <a:latin typeface="Times New Roman" panose="02020603050405020304" pitchFamily="18" charset="0"/>
                <a:cs typeface="Times New Roman" panose="02020603050405020304" pitchFamily="18" charset="0"/>
              </a:rPr>
              <a:t>4.   </a:t>
            </a:r>
            <a:r>
              <a:rPr lang="en-US" altLang="en-US" b="1" u="sng" dirty="0">
                <a:latin typeface="Bookman Old Style" panose="02050604050505020204" pitchFamily="18" charset="0"/>
                <a:cs typeface="Times New Roman" panose="02020603050405020304" pitchFamily="18" charset="0"/>
              </a:rPr>
              <a:t>Buccal Vestibule</a:t>
            </a:r>
            <a:r>
              <a:rPr lang="en-US" altLang="en-US" b="1" u="sng" dirty="0" smtClean="0">
                <a:latin typeface="Bookman Old Style" panose="02050604050505020204" pitchFamily="18" charset="0"/>
                <a:cs typeface="Times New Roman" panose="02020603050405020304" pitchFamily="18" charset="0"/>
              </a:rPr>
              <a:t>:</a:t>
            </a:r>
            <a:endParaRPr lang="en-US" altLang="en-US" dirty="0">
              <a:latin typeface="Bookman Old Style" panose="02050604050505020204" pitchFamily="18" charset="0"/>
              <a:cs typeface="Times New Roman" panose="02020603050405020304" pitchFamily="18" charset="0"/>
            </a:endParaRPr>
          </a:p>
          <a:p>
            <a:pPr algn="just" eaLnBrk="1" hangingPunct="1">
              <a:lnSpc>
                <a:spcPct val="120000"/>
              </a:lnSpc>
            </a:pPr>
            <a:r>
              <a:rPr lang="en-US" altLang="en-US" dirty="0">
                <a:latin typeface="Bookman Old Style" panose="02050604050505020204" pitchFamily="18" charset="0"/>
                <a:cs typeface="Times New Roman" panose="02020603050405020304" pitchFamily="18" charset="0"/>
              </a:rPr>
              <a:t>The portion of the oral cavity bounded on one side by the teeth, gingival, and alveolar ridge (in edentulous mouth residual ridge) and on the lateral side by the cheeks posterior to the buccal frenum</a:t>
            </a:r>
            <a:r>
              <a:rPr lang="en-US" altLang="en-US" dirty="0" smtClean="0">
                <a:latin typeface="Bookman Old Style" panose="02050604050505020204" pitchFamily="18" charset="0"/>
                <a:cs typeface="Times New Roman" panose="02020603050405020304" pitchFamily="18" charset="0"/>
              </a:rPr>
              <a:t>.</a:t>
            </a:r>
          </a:p>
          <a:p>
            <a:pPr algn="just">
              <a:lnSpc>
                <a:spcPct val="120000"/>
              </a:lnSpc>
              <a:spcBef>
                <a:spcPct val="20000"/>
              </a:spcBef>
              <a:buClr>
                <a:schemeClr val="accent1"/>
              </a:buClr>
              <a:buFontTx/>
              <a:buChar char="•"/>
            </a:pPr>
            <a:r>
              <a:rPr lang="en-US" altLang="en-US" dirty="0">
                <a:latin typeface="Bookman Old Style" panose="02050604050505020204" pitchFamily="18" charset="0"/>
                <a:cs typeface="Times New Roman" panose="02020603050405020304" pitchFamily="18" charset="0"/>
              </a:rPr>
              <a:t>It overlies </a:t>
            </a:r>
            <a:r>
              <a:rPr lang="en-US" altLang="en-US" dirty="0" err="1">
                <a:latin typeface="Bookman Old Style" panose="02050604050505020204" pitchFamily="18" charset="0"/>
                <a:cs typeface="Times New Roman" panose="02020603050405020304" pitchFamily="18" charset="0"/>
              </a:rPr>
              <a:t>fibres</a:t>
            </a:r>
            <a:r>
              <a:rPr lang="en-US" altLang="en-US" dirty="0">
                <a:latin typeface="Bookman Old Style" panose="02050604050505020204" pitchFamily="18" charset="0"/>
                <a:cs typeface="Times New Roman" panose="02020603050405020304" pitchFamily="18" charset="0"/>
              </a:rPr>
              <a:t> of buccinator muscle.</a:t>
            </a:r>
          </a:p>
          <a:p>
            <a:pPr algn="just">
              <a:lnSpc>
                <a:spcPct val="120000"/>
              </a:lnSpc>
              <a:spcBef>
                <a:spcPct val="20000"/>
              </a:spcBef>
              <a:buClr>
                <a:schemeClr val="accent1"/>
              </a:buClr>
              <a:buFontTx/>
              <a:buChar char="•"/>
            </a:pPr>
            <a:r>
              <a:rPr lang="en-US" altLang="en-US" dirty="0" smtClean="0">
                <a:latin typeface="Bookman Old Style" panose="02050604050505020204" pitchFamily="18" charset="0"/>
                <a:cs typeface="Times New Roman" panose="02020603050405020304" pitchFamily="18" charset="0"/>
              </a:rPr>
              <a:t> </a:t>
            </a:r>
            <a:r>
              <a:rPr lang="en-US" altLang="en-US" dirty="0">
                <a:latin typeface="Bookman Old Style" panose="02050604050505020204" pitchFamily="18" charset="0"/>
                <a:cs typeface="Times New Roman" panose="02020603050405020304" pitchFamily="18" charset="0"/>
              </a:rPr>
              <a:t>Buccal flange of the mandibular denture occupies this space.</a:t>
            </a:r>
            <a:r>
              <a:rPr lang="en-US" altLang="en-US" dirty="0">
                <a:latin typeface="Bookman Old Style" panose="02050604050505020204" pitchFamily="18" charset="0"/>
              </a:rPr>
              <a:t> </a:t>
            </a:r>
          </a:p>
          <a:p>
            <a:pPr algn="just" eaLnBrk="1" hangingPunct="1">
              <a:lnSpc>
                <a:spcPct val="120000"/>
              </a:lnSpc>
            </a:pPr>
            <a:endParaRPr lang="en-US" altLang="en-US" dirty="0">
              <a:latin typeface="Bookman Old Style" panose="02050604050505020204" pitchFamily="18" charset="0"/>
            </a:endParaRPr>
          </a:p>
        </p:txBody>
      </p:sp>
      <p:graphicFrame>
        <p:nvGraphicFramePr>
          <p:cNvPr id="40960" name="Object 0"/>
          <p:cNvGraphicFramePr>
            <a:graphicFrameLocks noChangeAspect="1"/>
          </p:cNvGraphicFramePr>
          <p:nvPr>
            <p:extLst>
              <p:ext uri="{D42A27DB-BD31-4B8C-83A1-F6EECF244321}">
                <p14:modId xmlns:p14="http://schemas.microsoft.com/office/powerpoint/2010/main" val="876507862"/>
              </p:ext>
            </p:extLst>
          </p:nvPr>
        </p:nvGraphicFramePr>
        <p:xfrm>
          <a:off x="7659029" y="314092"/>
          <a:ext cx="4161264" cy="3396950"/>
        </p:xfrm>
        <a:graphic>
          <a:graphicData uri="http://schemas.openxmlformats.org/presentationml/2006/ole">
            <mc:AlternateContent xmlns:mc="http://schemas.openxmlformats.org/markup-compatibility/2006">
              <mc:Choice xmlns:v="urn:schemas-microsoft-com:vml" Requires="v">
                <p:oleObj spid="_x0000_s29712" name="Photo Editor Photo" r:id="rId3" imgW="4409524" imgH="2828571" progId="MSPhotoEd.3">
                  <p:embed/>
                </p:oleObj>
              </mc:Choice>
              <mc:Fallback>
                <p:oleObj name="Photo Editor Photo" r:id="rId3" imgW="4409524" imgH="2828571" progId="MSPhotoEd.3">
                  <p:embed/>
                  <p:pic>
                    <p:nvPicPr>
                      <p:cNvPr id="4096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9029" y="314092"/>
                        <a:ext cx="4161264" cy="3396950"/>
                      </a:xfrm>
                      <a:prstGeom prst="rect">
                        <a:avLst/>
                      </a:prstGeom>
                      <a:noFill/>
                      <a:ln>
                        <a:noFill/>
                      </a:ln>
                      <a:effec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695622303"/>
              </p:ext>
            </p:extLst>
          </p:nvPr>
        </p:nvGraphicFramePr>
        <p:xfrm>
          <a:off x="8198005" y="3845311"/>
          <a:ext cx="3778405" cy="2823117"/>
        </p:xfrm>
        <a:graphic>
          <a:graphicData uri="http://schemas.openxmlformats.org/presentationml/2006/ole">
            <mc:AlternateContent xmlns:mc="http://schemas.openxmlformats.org/markup-compatibility/2006">
              <mc:Choice xmlns:v="urn:schemas-microsoft-com:vml" Requires="v">
                <p:oleObj spid="_x0000_s29713" name="Photo Editor Photo" r:id="rId5" imgW="2704762" imgH="1800476" progId="MSPhotoEd.3">
                  <p:embed/>
                </p:oleObj>
              </mc:Choice>
              <mc:Fallback>
                <p:oleObj name="Photo Editor Photo" r:id="rId5" imgW="2704762" imgH="1800476" progId="MSPhotoEd.3">
                  <p:embed/>
                  <p:pic>
                    <p:nvPicPr>
                      <p:cNvPr id="31747"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98005" y="3845311"/>
                        <a:ext cx="3778405" cy="282311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5053877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blinds(vertical)">
                                      <p:cBhvr>
                                        <p:cTn id="7" dur="500"/>
                                        <p:tgtEl>
                                          <p:spTgt spid="9219">
                                            <p:txEl>
                                              <p:pRg st="0" end="0"/>
                                            </p:txEl>
                                          </p:spTgt>
                                        </p:tgtEl>
                                      </p:cBhvr>
                                    </p:animEffect>
                                  </p:childTnLst>
                                </p:cTn>
                              </p:par>
                            </p:childTnLst>
                          </p:cTn>
                        </p:par>
                        <p:par>
                          <p:cTn id="8" fill="hold" nodeType="afterGroup">
                            <p:stCondLst>
                              <p:cond delay="500"/>
                            </p:stCondLst>
                            <p:childTnLst>
                              <p:par>
                                <p:cTn id="9" presetID="3" presetClass="entr" presetSubtype="5" fill="hold" grpId="0" nodeType="after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animEffect transition="in" filter="blinds(vertical)">
                                      <p:cBhvr>
                                        <p:cTn id="11" dur="500"/>
                                        <p:tgtEl>
                                          <p:spTgt spid="9219">
                                            <p:txEl>
                                              <p:pRg st="1" end="1"/>
                                            </p:txEl>
                                          </p:spTgt>
                                        </p:tgtEl>
                                      </p:cBhvr>
                                    </p:animEffect>
                                  </p:childTnLst>
                                </p:cTn>
                              </p:par>
                            </p:childTnLst>
                          </p:cTn>
                        </p:par>
                        <p:par>
                          <p:cTn id="12" fill="hold">
                            <p:stCondLst>
                              <p:cond delay="1000"/>
                            </p:stCondLst>
                            <p:childTnLst>
                              <p:par>
                                <p:cTn id="13" presetID="3" presetClass="entr" presetSubtype="5" fill="hold" grpId="0" nodeType="after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animEffect transition="in" filter="blinds(vertical)">
                                      <p:cBhvr>
                                        <p:cTn id="15" dur="500"/>
                                        <p:tgtEl>
                                          <p:spTgt spid="9219">
                                            <p:txEl>
                                              <p:pRg st="2" end="2"/>
                                            </p:txEl>
                                          </p:spTgt>
                                        </p:tgtEl>
                                      </p:cBhvr>
                                    </p:animEffect>
                                  </p:childTnLst>
                                </p:cTn>
                              </p:par>
                            </p:childTnLst>
                          </p:cTn>
                        </p:par>
                        <p:par>
                          <p:cTn id="16" fill="hold">
                            <p:stCondLst>
                              <p:cond delay="1500"/>
                            </p:stCondLst>
                            <p:childTnLst>
                              <p:par>
                                <p:cTn id="17" presetID="3" presetClass="entr" presetSubtype="5" fill="hold" grpId="0" nodeType="after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animEffect transition="in" filter="blinds(vertical)">
                                      <p:cBhvr>
                                        <p:cTn id="19" dur="500"/>
                                        <p:tgtEl>
                                          <p:spTgt spid="9219">
                                            <p:txEl>
                                              <p:pRg st="3" end="3"/>
                                            </p:txEl>
                                          </p:spTgt>
                                        </p:tgtEl>
                                      </p:cBhvr>
                                    </p:animEffect>
                                  </p:childTnLst>
                                </p:cTn>
                              </p:par>
                            </p:childTnLst>
                          </p:cTn>
                        </p:par>
                        <p:par>
                          <p:cTn id="20" fill="hold" nodeType="afterGroup">
                            <p:stCondLst>
                              <p:cond delay="2000"/>
                            </p:stCondLst>
                            <p:childTnLst>
                              <p:par>
                                <p:cTn id="21" presetID="4" presetClass="entr" presetSubtype="16" fill="hold" nodeType="afterEffect">
                                  <p:stCondLst>
                                    <p:cond delay="0"/>
                                  </p:stCondLst>
                                  <p:childTnLst>
                                    <p:set>
                                      <p:cBhvr>
                                        <p:cTn id="22" dur="1" fill="hold">
                                          <p:stCondLst>
                                            <p:cond delay="0"/>
                                          </p:stCondLst>
                                        </p:cTn>
                                        <p:tgtEl>
                                          <p:spTgt spid="40960"/>
                                        </p:tgtEl>
                                        <p:attrNameLst>
                                          <p:attrName>style.visibility</p:attrName>
                                        </p:attrNameLst>
                                      </p:cBhvr>
                                      <p:to>
                                        <p:strVal val="visible"/>
                                      </p:to>
                                    </p:set>
                                    <p:animEffect transition="in" filter="box(in)">
                                      <p:cBhvr>
                                        <p:cTn id="23" dur="500"/>
                                        <p:tgtEl>
                                          <p:spTgt spid="40960"/>
                                        </p:tgtEl>
                                      </p:cBhvr>
                                    </p:animEffect>
                                  </p:childTnLst>
                                </p:cTn>
                              </p:par>
                            </p:childTnLst>
                          </p:cTn>
                        </p:par>
                        <p:par>
                          <p:cTn id="24" fill="hold">
                            <p:stCondLst>
                              <p:cond delay="2500"/>
                            </p:stCondLst>
                            <p:childTnLst>
                              <p:par>
                                <p:cTn id="25" presetID="4" presetClass="entr" presetSubtype="32"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ox(out)">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advAuto="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312235" y="304799"/>
            <a:ext cx="6735336" cy="6341327"/>
          </a:xfrm>
        </p:spPr>
        <p:txBody>
          <a:bodyPr>
            <a:normAutofit fontScale="92500" lnSpcReduction="10000"/>
          </a:bodyPr>
          <a:lstStyle/>
          <a:p>
            <a:pPr marL="0" indent="0" algn="just" eaLnBrk="1" hangingPunct="1">
              <a:lnSpc>
                <a:spcPct val="120000"/>
              </a:lnSpc>
              <a:buNone/>
            </a:pPr>
            <a:r>
              <a:rPr lang="en-US" altLang="en-US" dirty="0" smtClean="0">
                <a:latin typeface="Times New Roman" panose="02020603050405020304" pitchFamily="18" charset="0"/>
                <a:cs typeface="Times New Roman" panose="02020603050405020304" pitchFamily="18" charset="0"/>
              </a:rPr>
              <a:t>5</a:t>
            </a:r>
            <a:r>
              <a:rPr lang="en-US" altLang="en-US" dirty="0">
                <a:latin typeface="Times New Roman" panose="02020603050405020304" pitchFamily="18" charset="0"/>
                <a:cs typeface="Times New Roman" panose="02020603050405020304" pitchFamily="18" charset="0"/>
              </a:rPr>
              <a:t>.    </a:t>
            </a:r>
            <a:r>
              <a:rPr lang="en-US" altLang="en-US" b="1" u="sng" dirty="0">
                <a:latin typeface="Bookman Old Style" panose="02050604050505020204" pitchFamily="18" charset="0"/>
                <a:cs typeface="Times New Roman" panose="02020603050405020304" pitchFamily="18" charset="0"/>
              </a:rPr>
              <a:t>Buccal shelf area:</a:t>
            </a:r>
            <a:endParaRPr lang="en-US" altLang="en-US" dirty="0">
              <a:latin typeface="Bookman Old Style" panose="02050604050505020204" pitchFamily="18" charset="0"/>
              <a:cs typeface="Times New Roman" panose="02020603050405020304" pitchFamily="18" charset="0"/>
            </a:endParaRPr>
          </a:p>
          <a:p>
            <a:pPr algn="just" eaLnBrk="1" hangingPunct="1">
              <a:lnSpc>
                <a:spcPct val="120000"/>
              </a:lnSpc>
            </a:pPr>
            <a:r>
              <a:rPr lang="en-US" altLang="en-US" dirty="0">
                <a:latin typeface="Bookman Old Style" panose="02050604050505020204" pitchFamily="18" charset="0"/>
                <a:cs typeface="Times New Roman" panose="02020603050405020304" pitchFamily="18" charset="0"/>
              </a:rPr>
              <a:t>Bounded laterally by external oblique ridge and internally by slope of residual ridge. </a:t>
            </a:r>
          </a:p>
          <a:p>
            <a:pPr algn="just" eaLnBrk="1" hangingPunct="1">
              <a:lnSpc>
                <a:spcPct val="120000"/>
              </a:lnSpc>
            </a:pPr>
            <a:r>
              <a:rPr lang="en-US" altLang="en-US" dirty="0">
                <a:latin typeface="Bookman Old Style" panose="02050604050505020204" pitchFamily="18" charset="0"/>
                <a:cs typeface="Times New Roman" panose="02020603050405020304" pitchFamily="18" charset="0"/>
              </a:rPr>
              <a:t>  Bone in this area is very dense and is placed horizontal to stress land</a:t>
            </a:r>
            <a:r>
              <a:rPr lang="en-US" altLang="en-US" dirty="0" smtClean="0">
                <a:latin typeface="Bookman Old Style" panose="02050604050505020204" pitchFamily="18" charset="0"/>
                <a:cs typeface="Times New Roman" panose="02020603050405020304" pitchFamily="18" charset="0"/>
              </a:rPr>
              <a:t>.</a:t>
            </a:r>
          </a:p>
          <a:p>
            <a:pPr>
              <a:lnSpc>
                <a:spcPct val="140000"/>
              </a:lnSpc>
              <a:spcBef>
                <a:spcPct val="50000"/>
              </a:spcBef>
              <a:buClr>
                <a:schemeClr val="accent1"/>
              </a:buClr>
              <a:buFontTx/>
              <a:buChar char="•"/>
            </a:pPr>
            <a:r>
              <a:rPr lang="en-US" altLang="en-US" dirty="0">
                <a:latin typeface="Bookman Old Style" panose="02050604050505020204" pitchFamily="18" charset="0"/>
                <a:cs typeface="Times New Roman" panose="02020603050405020304" pitchFamily="18" charset="0"/>
              </a:rPr>
              <a:t>It is called as </a:t>
            </a:r>
            <a:r>
              <a:rPr lang="en-US" altLang="en-US" b="1" dirty="0">
                <a:latin typeface="Bookman Old Style" panose="02050604050505020204" pitchFamily="18" charset="0"/>
                <a:cs typeface="Times New Roman" panose="02020603050405020304" pitchFamily="18" charset="0"/>
              </a:rPr>
              <a:t>“primary Stress Bearing” area.</a:t>
            </a:r>
          </a:p>
          <a:p>
            <a:pPr>
              <a:lnSpc>
                <a:spcPct val="140000"/>
              </a:lnSpc>
              <a:spcBef>
                <a:spcPct val="50000"/>
              </a:spcBef>
              <a:buClr>
                <a:schemeClr val="accent1"/>
              </a:buClr>
              <a:buFontTx/>
              <a:buChar char="•"/>
            </a:pPr>
            <a:r>
              <a:rPr lang="en-US" altLang="en-US" dirty="0">
                <a:latin typeface="Bookman Old Style" panose="02050604050505020204" pitchFamily="18" charset="0"/>
                <a:cs typeface="Times New Roman" panose="02020603050405020304" pitchFamily="18" charset="0"/>
              </a:rPr>
              <a:t>Forces can thus be directed more nearly at right angles to</a:t>
            </a:r>
            <a:r>
              <a:rPr lang="en-US" altLang="en-US" b="1" dirty="0">
                <a:latin typeface="Bookman Old Style" panose="02050604050505020204" pitchFamily="18" charset="0"/>
                <a:cs typeface="Times New Roman" panose="02020603050405020304" pitchFamily="18" charset="0"/>
              </a:rPr>
              <a:t> buccal shelf</a:t>
            </a:r>
            <a:r>
              <a:rPr lang="en-US" altLang="en-US" dirty="0">
                <a:latin typeface="Bookman Old Style" panose="02050604050505020204" pitchFamily="18" charset="0"/>
                <a:cs typeface="Times New Roman" panose="02020603050405020304" pitchFamily="18" charset="0"/>
              </a:rPr>
              <a:t> than any other area of support</a:t>
            </a:r>
            <a:r>
              <a:rPr lang="en-US" altLang="en-US" dirty="0" smtClean="0">
                <a:latin typeface="Bookman Old Style" panose="02050604050505020204" pitchFamily="18" charset="0"/>
                <a:cs typeface="Times New Roman" panose="02020603050405020304" pitchFamily="18" charset="0"/>
              </a:rPr>
              <a:t>.</a:t>
            </a:r>
            <a:endParaRPr lang="en-US" altLang="en-US" dirty="0">
              <a:latin typeface="Bookman Old Style" panose="02050604050505020204" pitchFamily="18" charset="0"/>
              <a:cs typeface="Times New Roman" panose="02020603050405020304" pitchFamily="18" charset="0"/>
            </a:endParaRPr>
          </a:p>
        </p:txBody>
      </p:sp>
      <p:graphicFrame>
        <p:nvGraphicFramePr>
          <p:cNvPr id="10245" name="Object 5"/>
          <p:cNvGraphicFramePr>
            <a:graphicFrameLocks noChangeAspect="1"/>
          </p:cNvGraphicFramePr>
          <p:nvPr>
            <p:extLst>
              <p:ext uri="{D42A27DB-BD31-4B8C-83A1-F6EECF244321}">
                <p14:modId xmlns:p14="http://schemas.microsoft.com/office/powerpoint/2010/main" val="699780989"/>
              </p:ext>
            </p:extLst>
          </p:nvPr>
        </p:nvGraphicFramePr>
        <p:xfrm>
          <a:off x="7757532" y="234174"/>
          <a:ext cx="4107366" cy="3133493"/>
        </p:xfrm>
        <a:graphic>
          <a:graphicData uri="http://schemas.openxmlformats.org/presentationml/2006/ole">
            <mc:AlternateContent xmlns:mc="http://schemas.openxmlformats.org/markup-compatibility/2006">
              <mc:Choice xmlns:v="urn:schemas-microsoft-com:vml" Requires="v">
                <p:oleObj spid="_x0000_s30736" name="Photo Editor Photo" r:id="rId3" imgW="4409524" imgH="2828571" progId="MSPhotoEd.3">
                  <p:embed/>
                </p:oleObj>
              </mc:Choice>
              <mc:Fallback>
                <p:oleObj name="Photo Editor Photo" r:id="rId3" imgW="4409524" imgH="2828571" progId="MSPhotoEd.3">
                  <p:embed/>
                  <p:pic>
                    <p:nvPicPr>
                      <p:cNvPr id="10245"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7532" y="234174"/>
                        <a:ext cx="4107366" cy="3133493"/>
                      </a:xfrm>
                      <a:prstGeom prst="rect">
                        <a:avLst/>
                      </a:prstGeom>
                      <a:noFill/>
                      <a:ln>
                        <a:noFill/>
                      </a:ln>
                      <a:effectLst/>
                    </p:spPr>
                  </p:pic>
                </p:oleObj>
              </mc:Fallback>
            </mc:AlternateContent>
          </a:graphicData>
        </a:graphic>
      </p:graphicFrame>
      <p:graphicFrame>
        <p:nvGraphicFramePr>
          <p:cNvPr id="5" name="Object 1028"/>
          <p:cNvGraphicFramePr>
            <a:graphicFrameLocks noChangeAspect="1"/>
          </p:cNvGraphicFramePr>
          <p:nvPr>
            <p:extLst>
              <p:ext uri="{D42A27DB-BD31-4B8C-83A1-F6EECF244321}">
                <p14:modId xmlns:p14="http://schemas.microsoft.com/office/powerpoint/2010/main" val="1808926653"/>
              </p:ext>
            </p:extLst>
          </p:nvPr>
        </p:nvGraphicFramePr>
        <p:xfrm>
          <a:off x="7870903" y="3466171"/>
          <a:ext cx="3927087" cy="3124200"/>
        </p:xfrm>
        <a:graphic>
          <a:graphicData uri="http://schemas.openxmlformats.org/presentationml/2006/ole">
            <mc:AlternateContent xmlns:mc="http://schemas.openxmlformats.org/markup-compatibility/2006">
              <mc:Choice xmlns:v="urn:schemas-microsoft-com:vml" Requires="v">
                <p:oleObj spid="_x0000_s30737" name="Photo Editor Photo" r:id="rId5" imgW="2704762" imgH="1800476" progId="MSPhotoEd.3">
                  <p:embed/>
                </p:oleObj>
              </mc:Choice>
              <mc:Fallback>
                <p:oleObj name="Photo Editor Photo" r:id="rId5" imgW="2704762" imgH="1800476" progId="MSPhotoEd.3">
                  <p:embed/>
                  <p:pic>
                    <p:nvPicPr>
                      <p:cNvPr id="32772" name="Object 10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0903" y="3466171"/>
                        <a:ext cx="3927087" cy="3124200"/>
                      </a:xfrm>
                      <a:prstGeom prst="rect">
                        <a:avLst/>
                      </a:prstGeom>
                      <a:noFill/>
                      <a:ln w="76200">
                        <a:solidFill>
                          <a:schemeClr val="tx1"/>
                        </a:solidFill>
                        <a:miter lim="800000"/>
                        <a:headEnd/>
                        <a:tailEnd/>
                      </a:ln>
                      <a:effectLst/>
                    </p:spPr>
                  </p:pic>
                </p:oleObj>
              </mc:Fallback>
            </mc:AlternateContent>
          </a:graphicData>
        </a:graphic>
      </p:graphicFrame>
    </p:spTree>
    <p:extLst>
      <p:ext uri="{BB962C8B-B14F-4D97-AF65-F5344CB8AC3E}">
        <p14:creationId xmlns:p14="http://schemas.microsoft.com/office/powerpoint/2010/main" val="5178747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100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ox(out)">
                                      <p:cBhvr>
                                        <p:cTn id="7" dur="500"/>
                                        <p:tgtEl>
                                          <p:spTgt spid="10243">
                                            <p:txEl>
                                              <p:pRg st="0" end="0"/>
                                            </p:txEl>
                                          </p:spTgt>
                                        </p:tgtEl>
                                      </p:cBhvr>
                                    </p:animEffect>
                                  </p:childTnLst>
                                </p:cTn>
                              </p:par>
                            </p:childTnLst>
                          </p:cTn>
                        </p:par>
                        <p:par>
                          <p:cTn id="8" fill="hold" nodeType="afterGroup">
                            <p:stCondLst>
                              <p:cond delay="1500"/>
                            </p:stCondLst>
                            <p:childTnLst>
                              <p:par>
                                <p:cTn id="9" presetID="4" presetClass="entr" presetSubtype="32" fill="hold" grpId="0" nodeType="afterEffect">
                                  <p:stCondLst>
                                    <p:cond delay="1000"/>
                                  </p:stCondLst>
                                  <p:childTnLst>
                                    <p:set>
                                      <p:cBhvr>
                                        <p:cTn id="10" dur="1" fill="hold">
                                          <p:stCondLst>
                                            <p:cond delay="0"/>
                                          </p:stCondLst>
                                        </p:cTn>
                                        <p:tgtEl>
                                          <p:spTgt spid="10243">
                                            <p:txEl>
                                              <p:pRg st="1" end="1"/>
                                            </p:txEl>
                                          </p:spTgt>
                                        </p:tgtEl>
                                        <p:attrNameLst>
                                          <p:attrName>style.visibility</p:attrName>
                                        </p:attrNameLst>
                                      </p:cBhvr>
                                      <p:to>
                                        <p:strVal val="visible"/>
                                      </p:to>
                                    </p:set>
                                    <p:animEffect transition="in" filter="box(out)">
                                      <p:cBhvr>
                                        <p:cTn id="11" dur="500"/>
                                        <p:tgtEl>
                                          <p:spTgt spid="10243">
                                            <p:txEl>
                                              <p:pRg st="1" end="1"/>
                                            </p:txEl>
                                          </p:spTgt>
                                        </p:tgtEl>
                                      </p:cBhvr>
                                    </p:animEffect>
                                  </p:childTnLst>
                                </p:cTn>
                              </p:par>
                            </p:childTnLst>
                          </p:cTn>
                        </p:par>
                        <p:par>
                          <p:cTn id="12" fill="hold" nodeType="afterGroup">
                            <p:stCondLst>
                              <p:cond delay="3000"/>
                            </p:stCondLst>
                            <p:childTnLst>
                              <p:par>
                                <p:cTn id="13" presetID="4" presetClass="entr" presetSubtype="32" fill="hold" grpId="0" nodeType="afterEffect">
                                  <p:stCondLst>
                                    <p:cond delay="1000"/>
                                  </p:stCondLst>
                                  <p:childTnLst>
                                    <p:set>
                                      <p:cBhvr>
                                        <p:cTn id="14" dur="1" fill="hold">
                                          <p:stCondLst>
                                            <p:cond delay="0"/>
                                          </p:stCondLst>
                                        </p:cTn>
                                        <p:tgtEl>
                                          <p:spTgt spid="10243">
                                            <p:txEl>
                                              <p:pRg st="2" end="2"/>
                                            </p:txEl>
                                          </p:spTgt>
                                        </p:tgtEl>
                                        <p:attrNameLst>
                                          <p:attrName>style.visibility</p:attrName>
                                        </p:attrNameLst>
                                      </p:cBhvr>
                                      <p:to>
                                        <p:strVal val="visible"/>
                                      </p:to>
                                    </p:set>
                                    <p:animEffect transition="in" filter="box(out)">
                                      <p:cBhvr>
                                        <p:cTn id="15" dur="500"/>
                                        <p:tgtEl>
                                          <p:spTgt spid="10243">
                                            <p:txEl>
                                              <p:pRg st="2" end="2"/>
                                            </p:txEl>
                                          </p:spTgt>
                                        </p:tgtEl>
                                      </p:cBhvr>
                                    </p:animEffect>
                                  </p:childTnLst>
                                </p:cTn>
                              </p:par>
                            </p:childTnLst>
                          </p:cTn>
                        </p:par>
                        <p:par>
                          <p:cTn id="16" fill="hold">
                            <p:stCondLst>
                              <p:cond delay="4500"/>
                            </p:stCondLst>
                            <p:childTnLst>
                              <p:par>
                                <p:cTn id="17" presetID="4" presetClass="entr" presetSubtype="32" fill="hold" grpId="0" nodeType="afterEffect">
                                  <p:stCondLst>
                                    <p:cond delay="2000"/>
                                  </p:stCondLst>
                                  <p:childTnLst>
                                    <p:set>
                                      <p:cBhvr>
                                        <p:cTn id="18" dur="1" fill="hold">
                                          <p:stCondLst>
                                            <p:cond delay="0"/>
                                          </p:stCondLst>
                                        </p:cTn>
                                        <p:tgtEl>
                                          <p:spTgt spid="10243">
                                            <p:txEl>
                                              <p:pRg st="3" end="3"/>
                                            </p:txEl>
                                          </p:spTgt>
                                        </p:tgtEl>
                                        <p:attrNameLst>
                                          <p:attrName>style.visibility</p:attrName>
                                        </p:attrNameLst>
                                      </p:cBhvr>
                                      <p:to>
                                        <p:strVal val="visible"/>
                                      </p:to>
                                    </p:set>
                                    <p:animEffect transition="in" filter="box(out)">
                                      <p:cBhvr>
                                        <p:cTn id="19" dur="500"/>
                                        <p:tgtEl>
                                          <p:spTgt spid="10243">
                                            <p:txEl>
                                              <p:pRg st="3" end="3"/>
                                            </p:txEl>
                                          </p:spTgt>
                                        </p:tgtEl>
                                      </p:cBhvr>
                                    </p:animEffect>
                                  </p:childTnLst>
                                </p:cTn>
                              </p:par>
                            </p:childTnLst>
                          </p:cTn>
                        </p:par>
                        <p:par>
                          <p:cTn id="20" fill="hold">
                            <p:stCondLst>
                              <p:cond delay="7000"/>
                            </p:stCondLst>
                            <p:childTnLst>
                              <p:par>
                                <p:cTn id="21" presetID="4" presetClass="entr" presetSubtype="32" fill="hold" grpId="0" nodeType="afterEffect">
                                  <p:stCondLst>
                                    <p:cond delay="2000"/>
                                  </p:stCondLst>
                                  <p:childTnLst>
                                    <p:set>
                                      <p:cBhvr>
                                        <p:cTn id="22" dur="1" fill="hold">
                                          <p:stCondLst>
                                            <p:cond delay="0"/>
                                          </p:stCondLst>
                                        </p:cTn>
                                        <p:tgtEl>
                                          <p:spTgt spid="10243">
                                            <p:txEl>
                                              <p:pRg st="4" end="4"/>
                                            </p:txEl>
                                          </p:spTgt>
                                        </p:tgtEl>
                                        <p:attrNameLst>
                                          <p:attrName>style.visibility</p:attrName>
                                        </p:attrNameLst>
                                      </p:cBhvr>
                                      <p:to>
                                        <p:strVal val="visible"/>
                                      </p:to>
                                    </p:set>
                                    <p:animEffect transition="in" filter="box(out)">
                                      <p:cBhvr>
                                        <p:cTn id="23" dur="500"/>
                                        <p:tgtEl>
                                          <p:spTgt spid="10243">
                                            <p:txEl>
                                              <p:pRg st="4" end="4"/>
                                            </p:txEl>
                                          </p:spTgt>
                                        </p:tgtEl>
                                      </p:cBhvr>
                                    </p:animEffect>
                                  </p:childTnLst>
                                </p:cTn>
                              </p:par>
                            </p:childTnLst>
                          </p:cTn>
                        </p:par>
                        <p:par>
                          <p:cTn id="24" fill="hold" nodeType="afterGroup">
                            <p:stCondLst>
                              <p:cond delay="9500"/>
                            </p:stCondLst>
                            <p:childTnLst>
                              <p:par>
                                <p:cTn id="25" presetID="4" presetClass="entr" presetSubtype="16" fill="hold" nodeType="afterEffect">
                                  <p:stCondLst>
                                    <p:cond delay="0"/>
                                  </p:stCondLst>
                                  <p:childTnLst>
                                    <p:set>
                                      <p:cBhvr>
                                        <p:cTn id="26" dur="1" fill="hold">
                                          <p:stCondLst>
                                            <p:cond delay="0"/>
                                          </p:stCondLst>
                                        </p:cTn>
                                        <p:tgtEl>
                                          <p:spTgt spid="10245"/>
                                        </p:tgtEl>
                                        <p:attrNameLst>
                                          <p:attrName>style.visibility</p:attrName>
                                        </p:attrNameLst>
                                      </p:cBhvr>
                                      <p:to>
                                        <p:strVal val="visible"/>
                                      </p:to>
                                    </p:set>
                                    <p:animEffect transition="in" filter="box(in)">
                                      <p:cBhvr>
                                        <p:cTn id="27" dur="500"/>
                                        <p:tgtEl>
                                          <p:spTgt spid="10245"/>
                                        </p:tgtEl>
                                      </p:cBhvr>
                                    </p:animEffect>
                                  </p:childTnLst>
                                </p:cTn>
                              </p:par>
                            </p:childTnLst>
                          </p:cTn>
                        </p:par>
                        <p:par>
                          <p:cTn id="28" fill="hold">
                            <p:stCondLst>
                              <p:cond delay="10000"/>
                            </p:stCondLst>
                            <p:childTnLst>
                              <p:par>
                                <p:cTn id="29" presetID="4" presetClass="entr" presetSubtype="32"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ox(out)">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advAuto="100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446049" y="457200"/>
            <a:ext cx="5954751" cy="5410200"/>
          </a:xfrm>
        </p:spPr>
        <p:txBody>
          <a:bodyPr/>
          <a:lstStyle/>
          <a:p>
            <a:pPr algn="just" eaLnBrk="1" hangingPunct="1">
              <a:lnSpc>
                <a:spcPct val="120000"/>
              </a:lnSpc>
              <a:buFontTx/>
              <a:buNone/>
            </a:pPr>
            <a:r>
              <a:rPr lang="en-US" altLang="en-US" dirty="0">
                <a:latin typeface="Times New Roman" panose="02020603050405020304" pitchFamily="18" charset="0"/>
                <a:cs typeface="Times New Roman" panose="02020603050405020304" pitchFamily="18" charset="0"/>
              </a:rPr>
              <a:t> 6.  </a:t>
            </a:r>
            <a:r>
              <a:rPr lang="en-US" altLang="en-US" sz="2400" b="1" u="sng" dirty="0">
                <a:latin typeface="Bookman Old Style" panose="02050604050505020204" pitchFamily="18" charset="0"/>
                <a:cs typeface="Times New Roman" panose="02020603050405020304" pitchFamily="18" charset="0"/>
              </a:rPr>
              <a:t>External oblique ridge:</a:t>
            </a:r>
          </a:p>
          <a:p>
            <a:pPr algn="just" eaLnBrk="1" hangingPunct="1">
              <a:lnSpc>
                <a:spcPct val="120000"/>
              </a:lnSpc>
              <a:buFontTx/>
              <a:buNone/>
            </a:pPr>
            <a:endParaRPr lang="en-US" altLang="en-US" sz="2400" dirty="0">
              <a:latin typeface="Bookman Old Style" panose="02050604050505020204" pitchFamily="18" charset="0"/>
              <a:cs typeface="Times New Roman" panose="02020603050405020304" pitchFamily="18" charset="0"/>
            </a:endParaRPr>
          </a:p>
          <a:p>
            <a:pPr algn="just" eaLnBrk="1" hangingPunct="1">
              <a:lnSpc>
                <a:spcPct val="120000"/>
              </a:lnSpc>
            </a:pPr>
            <a:r>
              <a:rPr lang="en-US" altLang="en-US" sz="2400" dirty="0">
                <a:latin typeface="Bookman Old Style" panose="02050604050505020204" pitchFamily="18" charset="0"/>
                <a:cs typeface="Times New Roman" panose="02020603050405020304" pitchFamily="18" charset="0"/>
              </a:rPr>
              <a:t>It is a smooth ridge on the buccal surface of the body of the mandible that extends from the anterior border of the ramus with diminishing prominence downward and forward to the region of mental foramen.</a:t>
            </a:r>
          </a:p>
          <a:p>
            <a:pPr algn="just" eaLnBrk="1" hangingPunct="1">
              <a:buFontTx/>
              <a:buNone/>
            </a:pPr>
            <a:endParaRPr lang="en-US" altLang="en-US" sz="2400" dirty="0">
              <a:latin typeface="Bookman Old Style" panose="02050604050505020204" pitchFamily="18" charset="0"/>
            </a:endParaRPr>
          </a:p>
        </p:txBody>
      </p:sp>
      <p:graphicFrame>
        <p:nvGraphicFramePr>
          <p:cNvPr id="11268" name="Object 4"/>
          <p:cNvGraphicFramePr>
            <a:graphicFrameLocks noChangeAspect="1"/>
          </p:cNvGraphicFramePr>
          <p:nvPr>
            <p:extLst>
              <p:ext uri="{D42A27DB-BD31-4B8C-83A1-F6EECF244321}">
                <p14:modId xmlns:p14="http://schemas.microsoft.com/office/powerpoint/2010/main" val="749802116"/>
              </p:ext>
            </p:extLst>
          </p:nvPr>
        </p:nvGraphicFramePr>
        <p:xfrm>
          <a:off x="7556810" y="211873"/>
          <a:ext cx="3733800" cy="2667000"/>
        </p:xfrm>
        <a:graphic>
          <a:graphicData uri="http://schemas.openxmlformats.org/presentationml/2006/ole">
            <mc:AlternateContent xmlns:mc="http://schemas.openxmlformats.org/markup-compatibility/2006">
              <mc:Choice xmlns:v="urn:schemas-microsoft-com:vml" Requires="v">
                <p:oleObj spid="_x0000_s31760" name="Photo Editor Photo" r:id="rId3" imgW="4409524" imgH="2828571" progId="MSPhotoEd.3">
                  <p:embed/>
                </p:oleObj>
              </mc:Choice>
              <mc:Fallback>
                <p:oleObj name="Photo Editor Photo" r:id="rId3" imgW="4409524" imgH="2828571" progId="MSPhotoEd.3">
                  <p:embed/>
                  <p:pic>
                    <p:nvPicPr>
                      <p:cNvPr id="1126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810" y="211873"/>
                        <a:ext cx="37338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9" name="Object 5"/>
          <p:cNvGraphicFramePr>
            <a:graphicFrameLocks noChangeAspect="1"/>
          </p:cNvGraphicFramePr>
          <p:nvPr>
            <p:extLst>
              <p:ext uri="{D42A27DB-BD31-4B8C-83A1-F6EECF244321}">
                <p14:modId xmlns:p14="http://schemas.microsoft.com/office/powerpoint/2010/main" val="3977359062"/>
              </p:ext>
            </p:extLst>
          </p:nvPr>
        </p:nvGraphicFramePr>
        <p:xfrm>
          <a:off x="7744521" y="3231697"/>
          <a:ext cx="3986561" cy="3470186"/>
        </p:xfrm>
        <a:graphic>
          <a:graphicData uri="http://schemas.openxmlformats.org/presentationml/2006/ole">
            <mc:AlternateContent xmlns:mc="http://schemas.openxmlformats.org/markup-compatibility/2006">
              <mc:Choice xmlns:v="urn:schemas-microsoft-com:vml" Requires="v">
                <p:oleObj spid="_x0000_s31761" name="Photo Editor Photo" r:id="rId5" imgW="2057143" imgH="1790476" progId="MSPhotoEd.3">
                  <p:embed/>
                </p:oleObj>
              </mc:Choice>
              <mc:Fallback>
                <p:oleObj name="Photo Editor Photo" r:id="rId5" imgW="2057143" imgH="1790476" progId="MSPhotoEd.3">
                  <p:embed/>
                  <p:pic>
                    <p:nvPicPr>
                      <p:cNvPr id="11269"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4521" y="3231697"/>
                        <a:ext cx="3986561" cy="347018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9016590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afterEffect">
                                  <p:stCondLst>
                                    <p:cond delay="100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barn(inVertical)">
                                      <p:cBhvr>
                                        <p:cTn id="7" dur="500"/>
                                        <p:tgtEl>
                                          <p:spTgt spid="11267">
                                            <p:txEl>
                                              <p:pRg st="0" end="0"/>
                                            </p:txEl>
                                          </p:spTgt>
                                        </p:tgtEl>
                                      </p:cBhvr>
                                    </p:animEffect>
                                  </p:childTnLst>
                                </p:cTn>
                              </p:par>
                            </p:childTnLst>
                          </p:cTn>
                        </p:par>
                        <p:par>
                          <p:cTn id="8" fill="hold" nodeType="afterGroup">
                            <p:stCondLst>
                              <p:cond delay="1500"/>
                            </p:stCondLst>
                            <p:childTnLst>
                              <p:par>
                                <p:cTn id="9" presetID="16" presetClass="entr" presetSubtype="21" fill="hold" grpId="0" nodeType="afterEffect">
                                  <p:stCondLst>
                                    <p:cond delay="1000"/>
                                  </p:stCondLst>
                                  <p:childTnLst>
                                    <p:set>
                                      <p:cBhvr>
                                        <p:cTn id="10" dur="1" fill="hold">
                                          <p:stCondLst>
                                            <p:cond delay="0"/>
                                          </p:stCondLst>
                                        </p:cTn>
                                        <p:tgtEl>
                                          <p:spTgt spid="11267">
                                            <p:txEl>
                                              <p:pRg st="2" end="2"/>
                                            </p:txEl>
                                          </p:spTgt>
                                        </p:tgtEl>
                                        <p:attrNameLst>
                                          <p:attrName>style.visibility</p:attrName>
                                        </p:attrNameLst>
                                      </p:cBhvr>
                                      <p:to>
                                        <p:strVal val="visible"/>
                                      </p:to>
                                    </p:set>
                                    <p:animEffect transition="in" filter="barn(inVertical)">
                                      <p:cBhvr>
                                        <p:cTn id="11" dur="500"/>
                                        <p:tgtEl>
                                          <p:spTgt spid="11267">
                                            <p:txEl>
                                              <p:pRg st="2" end="2"/>
                                            </p:txEl>
                                          </p:spTgt>
                                        </p:tgtEl>
                                      </p:cBhvr>
                                    </p:animEffect>
                                  </p:childTnLst>
                                </p:cTn>
                              </p:par>
                            </p:childTnLst>
                          </p:cTn>
                        </p:par>
                        <p:par>
                          <p:cTn id="12" fill="hold" nodeType="afterGroup">
                            <p:stCondLst>
                              <p:cond delay="3000"/>
                            </p:stCondLst>
                            <p:childTnLst>
                              <p:par>
                                <p:cTn id="13" presetID="4" presetClass="entr" presetSubtype="16" fill="hold" nodeType="afterEffect">
                                  <p:stCondLst>
                                    <p:cond delay="0"/>
                                  </p:stCondLst>
                                  <p:childTnLst>
                                    <p:set>
                                      <p:cBhvr>
                                        <p:cTn id="14" dur="1" fill="hold">
                                          <p:stCondLst>
                                            <p:cond delay="0"/>
                                          </p:stCondLst>
                                        </p:cTn>
                                        <p:tgtEl>
                                          <p:spTgt spid="11268"/>
                                        </p:tgtEl>
                                        <p:attrNameLst>
                                          <p:attrName>style.visibility</p:attrName>
                                        </p:attrNameLst>
                                      </p:cBhvr>
                                      <p:to>
                                        <p:strVal val="visible"/>
                                      </p:to>
                                    </p:set>
                                    <p:animEffect transition="in" filter="box(in)">
                                      <p:cBhvr>
                                        <p:cTn id="15" dur="500"/>
                                        <p:tgtEl>
                                          <p:spTgt spid="11268"/>
                                        </p:tgtEl>
                                      </p:cBhvr>
                                    </p:animEffect>
                                  </p:childTnLst>
                                </p:cTn>
                              </p:par>
                            </p:childTnLst>
                          </p:cTn>
                        </p:par>
                        <p:par>
                          <p:cTn id="16" fill="hold" nodeType="afterGroup">
                            <p:stCondLst>
                              <p:cond delay="3500"/>
                            </p:stCondLst>
                            <p:childTnLst>
                              <p:par>
                                <p:cTn id="17" presetID="4" presetClass="entr" presetSubtype="32" fill="hold" nodeType="afterEffect">
                                  <p:stCondLst>
                                    <p:cond delay="0"/>
                                  </p:stCondLst>
                                  <p:childTnLst>
                                    <p:set>
                                      <p:cBhvr>
                                        <p:cTn id="18" dur="1" fill="hold">
                                          <p:stCondLst>
                                            <p:cond delay="0"/>
                                          </p:stCondLst>
                                        </p:cTn>
                                        <p:tgtEl>
                                          <p:spTgt spid="11269"/>
                                        </p:tgtEl>
                                        <p:attrNameLst>
                                          <p:attrName>style.visibility</p:attrName>
                                        </p:attrNameLst>
                                      </p:cBhvr>
                                      <p:to>
                                        <p:strVal val="visible"/>
                                      </p:to>
                                    </p:set>
                                    <p:animEffect transition="in" filter="box(out)">
                                      <p:cBhvr>
                                        <p:cTn id="19"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advAuto="100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200722" y="200722"/>
            <a:ext cx="7337502" cy="6490010"/>
          </a:xfrm>
        </p:spPr>
        <p:txBody>
          <a:bodyPr>
            <a:normAutofit lnSpcReduction="10000"/>
          </a:bodyPr>
          <a:lstStyle/>
          <a:p>
            <a:pPr marL="0" indent="0" algn="just" eaLnBrk="1" hangingPunct="1">
              <a:lnSpc>
                <a:spcPct val="120000"/>
              </a:lnSpc>
              <a:buNone/>
            </a:pPr>
            <a:r>
              <a:rPr lang="en-US" altLang="en-US" dirty="0">
                <a:latin typeface="Times New Roman" panose="02020603050405020304" pitchFamily="18" charset="0"/>
                <a:cs typeface="Times New Roman" panose="02020603050405020304" pitchFamily="18" charset="0"/>
              </a:rPr>
              <a:t>7.   </a:t>
            </a:r>
            <a:r>
              <a:rPr lang="en-US" altLang="en-US" sz="2400" b="1" u="sng" dirty="0">
                <a:latin typeface="Bookman Old Style" panose="02050604050505020204" pitchFamily="18" charset="0"/>
                <a:cs typeface="Times New Roman" panose="02020603050405020304" pitchFamily="18" charset="0"/>
              </a:rPr>
              <a:t>Retromolar pad:</a:t>
            </a:r>
            <a:endParaRPr lang="en-US" altLang="en-US" sz="2400" dirty="0">
              <a:latin typeface="Bookman Old Style" panose="02050604050505020204" pitchFamily="18" charset="0"/>
              <a:cs typeface="Times New Roman" panose="02020603050405020304" pitchFamily="18" charset="0"/>
            </a:endParaRPr>
          </a:p>
          <a:p>
            <a:pPr algn="just" eaLnBrk="1" hangingPunct="1">
              <a:lnSpc>
                <a:spcPct val="100000"/>
              </a:lnSpc>
            </a:pPr>
            <a:r>
              <a:rPr lang="en-US" altLang="en-US" dirty="0">
                <a:latin typeface="Bookman Old Style" panose="02050604050505020204" pitchFamily="18" charset="0"/>
                <a:cs typeface="Times New Roman" panose="02020603050405020304" pitchFamily="18" charset="0"/>
              </a:rPr>
              <a:t>A mass of tissue comprised of non-</a:t>
            </a:r>
            <a:r>
              <a:rPr lang="en-US" altLang="en-US" dirty="0" err="1">
                <a:latin typeface="Bookman Old Style" panose="02050604050505020204" pitchFamily="18" charset="0"/>
                <a:cs typeface="Times New Roman" panose="02020603050405020304" pitchFamily="18" charset="0"/>
              </a:rPr>
              <a:t>keratinised</a:t>
            </a:r>
            <a:r>
              <a:rPr lang="en-US" altLang="en-US" dirty="0">
                <a:latin typeface="Bookman Old Style" panose="02050604050505020204" pitchFamily="18" charset="0"/>
                <a:cs typeface="Times New Roman" panose="02020603050405020304" pitchFamily="18" charset="0"/>
              </a:rPr>
              <a:t> mucosa located posterior to the retromolar papilla and over lying loose glandular connective tissue. This freely movable area should be differentiated from the pear shaped pad</a:t>
            </a:r>
            <a:r>
              <a:rPr lang="en-US" altLang="en-US" dirty="0" smtClean="0">
                <a:latin typeface="Bookman Old Style" panose="02050604050505020204" pitchFamily="18" charset="0"/>
                <a:cs typeface="Times New Roman" panose="02020603050405020304" pitchFamily="18" charset="0"/>
              </a:rPr>
              <a:t>.</a:t>
            </a:r>
          </a:p>
          <a:p>
            <a:pPr algn="just">
              <a:lnSpc>
                <a:spcPct val="100000"/>
              </a:lnSpc>
            </a:pPr>
            <a:r>
              <a:rPr lang="en-US" altLang="en-US" b="1" u="sng" dirty="0">
                <a:latin typeface="Bookman Old Style" panose="02050604050505020204" pitchFamily="18" charset="0"/>
                <a:cs typeface="Times New Roman" panose="02020603050405020304" pitchFamily="18" charset="0"/>
              </a:rPr>
              <a:t>Pear Shaped Pad:</a:t>
            </a:r>
            <a:r>
              <a:rPr lang="en-US" altLang="en-US" dirty="0">
                <a:latin typeface="Bookman Old Style" panose="02050604050505020204" pitchFamily="18" charset="0"/>
                <a:cs typeface="Times New Roman" panose="02020603050405020304" pitchFamily="18" charset="0"/>
              </a:rPr>
              <a:t> </a:t>
            </a:r>
          </a:p>
          <a:p>
            <a:pPr algn="just">
              <a:lnSpc>
                <a:spcPct val="100000"/>
              </a:lnSpc>
            </a:pPr>
            <a:r>
              <a:rPr lang="en-US" altLang="en-US" dirty="0">
                <a:latin typeface="Bookman Old Style" panose="02050604050505020204" pitchFamily="18" charset="0"/>
                <a:cs typeface="Times New Roman" panose="02020603050405020304" pitchFamily="18" charset="0"/>
              </a:rPr>
              <a:t>The most distal extension of attached </a:t>
            </a:r>
            <a:r>
              <a:rPr lang="en-US" altLang="en-US" dirty="0" err="1">
                <a:latin typeface="Bookman Old Style" panose="02050604050505020204" pitchFamily="18" charset="0"/>
                <a:cs typeface="Times New Roman" panose="02020603050405020304" pitchFamily="18" charset="0"/>
              </a:rPr>
              <a:t>keratinised</a:t>
            </a:r>
            <a:r>
              <a:rPr lang="en-US" altLang="en-US" dirty="0">
                <a:latin typeface="Bookman Old Style" panose="02050604050505020204" pitchFamily="18" charset="0"/>
                <a:cs typeface="Times New Roman" panose="02020603050405020304" pitchFamily="18" charset="0"/>
              </a:rPr>
              <a:t> mucosa overlying the mandibular ridge crest formed by the scarring pattern following extraction of the most posterior molar. It should be differentiated from retromolar area</a:t>
            </a:r>
            <a:r>
              <a:rPr lang="en-US" altLang="en-US" dirty="0" smtClean="0">
                <a:latin typeface="Bookman Old Style" panose="02050604050505020204" pitchFamily="18" charset="0"/>
                <a:cs typeface="Times New Roman" panose="02020603050405020304" pitchFamily="18" charset="0"/>
              </a:rPr>
              <a:t>.</a:t>
            </a:r>
            <a:endParaRPr lang="en-US" altLang="en-US" dirty="0">
              <a:latin typeface="Bookman Old Style" panose="02050604050505020204" pitchFamily="18" charset="0"/>
              <a:cs typeface="Times New Roman" panose="02020603050405020304" pitchFamily="18" charset="0"/>
            </a:endParaRPr>
          </a:p>
        </p:txBody>
      </p:sp>
      <p:graphicFrame>
        <p:nvGraphicFramePr>
          <p:cNvPr id="12292" name="Object 4"/>
          <p:cNvGraphicFramePr>
            <a:graphicFrameLocks noChangeAspect="1"/>
          </p:cNvGraphicFramePr>
          <p:nvPr>
            <p:extLst>
              <p:ext uri="{D42A27DB-BD31-4B8C-83A1-F6EECF244321}">
                <p14:modId xmlns:p14="http://schemas.microsoft.com/office/powerpoint/2010/main" val="1005688094"/>
              </p:ext>
            </p:extLst>
          </p:nvPr>
        </p:nvGraphicFramePr>
        <p:xfrm>
          <a:off x="7712927" y="434897"/>
          <a:ext cx="3733800" cy="3066585"/>
        </p:xfrm>
        <a:graphic>
          <a:graphicData uri="http://schemas.openxmlformats.org/presentationml/2006/ole">
            <mc:AlternateContent xmlns:mc="http://schemas.openxmlformats.org/markup-compatibility/2006">
              <mc:Choice xmlns:v="urn:schemas-microsoft-com:vml" Requires="v">
                <p:oleObj spid="_x0000_s32786" name="Photo Editor Photo" r:id="rId3" imgW="4409524" imgH="2828571" progId="MSPhotoEd.3">
                  <p:embed/>
                </p:oleObj>
              </mc:Choice>
              <mc:Fallback>
                <p:oleObj name="Photo Editor Photo" r:id="rId3" imgW="4409524" imgH="2828571" progId="MSPhotoEd.3">
                  <p:embed/>
                  <p:pic>
                    <p:nvPicPr>
                      <p:cNvPr id="1229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2927" y="434897"/>
                        <a:ext cx="3733800" cy="3066585"/>
                      </a:xfrm>
                      <a:prstGeom prst="rect">
                        <a:avLst/>
                      </a:prstGeom>
                      <a:noFill/>
                      <a:ln>
                        <a:noFill/>
                      </a:ln>
                      <a:effectLst/>
                    </p:spPr>
                  </p:pic>
                </p:oleObj>
              </mc:Fallback>
            </mc:AlternateContent>
          </a:graphicData>
        </a:graphic>
      </p:graphicFrame>
      <p:graphicFrame>
        <p:nvGraphicFramePr>
          <p:cNvPr id="12293" name="Object 5"/>
          <p:cNvGraphicFramePr>
            <a:graphicFrameLocks noChangeAspect="1"/>
          </p:cNvGraphicFramePr>
          <p:nvPr>
            <p:extLst>
              <p:ext uri="{D42A27DB-BD31-4B8C-83A1-F6EECF244321}">
                <p14:modId xmlns:p14="http://schemas.microsoft.com/office/powerpoint/2010/main" val="2711435460"/>
              </p:ext>
            </p:extLst>
          </p:nvPr>
        </p:nvGraphicFramePr>
        <p:xfrm>
          <a:off x="7820722" y="3902927"/>
          <a:ext cx="4066478" cy="2955073"/>
        </p:xfrm>
        <a:graphic>
          <a:graphicData uri="http://schemas.openxmlformats.org/presentationml/2006/ole">
            <mc:AlternateContent xmlns:mc="http://schemas.openxmlformats.org/markup-compatibility/2006">
              <mc:Choice xmlns:v="urn:schemas-microsoft-com:vml" Requires="v">
                <p:oleObj spid="_x0000_s32787" name="Photo Editor Photo" r:id="rId5" imgW="2704762" imgH="1800476" progId="MSPhotoEd.3">
                  <p:embed/>
                </p:oleObj>
              </mc:Choice>
              <mc:Fallback>
                <p:oleObj name="Photo Editor Photo" r:id="rId5" imgW="2704762" imgH="1800476" progId="MSPhotoEd.3">
                  <p:embed/>
                  <p:pic>
                    <p:nvPicPr>
                      <p:cNvPr id="12293"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20722" y="3902927"/>
                        <a:ext cx="4066478" cy="295507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6947202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5" fill="hold" grpId="0" nodeType="afterEffect">
                                  <p:stCondLst>
                                    <p:cond delay="100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randombar(vertical)">
                                      <p:cBhvr>
                                        <p:cTn id="7" dur="500"/>
                                        <p:tgtEl>
                                          <p:spTgt spid="12291">
                                            <p:txEl>
                                              <p:pRg st="0" end="0"/>
                                            </p:txEl>
                                          </p:spTgt>
                                        </p:tgtEl>
                                      </p:cBhvr>
                                    </p:animEffect>
                                  </p:childTnLst>
                                </p:cTn>
                              </p:par>
                            </p:childTnLst>
                          </p:cTn>
                        </p:par>
                        <p:par>
                          <p:cTn id="8" fill="hold" nodeType="afterGroup">
                            <p:stCondLst>
                              <p:cond delay="1500"/>
                            </p:stCondLst>
                            <p:childTnLst>
                              <p:par>
                                <p:cTn id="9" presetID="14" presetClass="entr" presetSubtype="5" fill="hold" grpId="0" nodeType="afterEffect">
                                  <p:stCondLst>
                                    <p:cond delay="1000"/>
                                  </p:stCondLst>
                                  <p:childTnLst>
                                    <p:set>
                                      <p:cBhvr>
                                        <p:cTn id="10" dur="1" fill="hold">
                                          <p:stCondLst>
                                            <p:cond delay="0"/>
                                          </p:stCondLst>
                                        </p:cTn>
                                        <p:tgtEl>
                                          <p:spTgt spid="12291">
                                            <p:txEl>
                                              <p:pRg st="1" end="1"/>
                                            </p:txEl>
                                          </p:spTgt>
                                        </p:tgtEl>
                                        <p:attrNameLst>
                                          <p:attrName>style.visibility</p:attrName>
                                        </p:attrNameLst>
                                      </p:cBhvr>
                                      <p:to>
                                        <p:strVal val="visible"/>
                                      </p:to>
                                    </p:set>
                                    <p:animEffect transition="in" filter="randombar(vertical)">
                                      <p:cBhvr>
                                        <p:cTn id="11" dur="500"/>
                                        <p:tgtEl>
                                          <p:spTgt spid="12291">
                                            <p:txEl>
                                              <p:pRg st="1" end="1"/>
                                            </p:txEl>
                                          </p:spTgt>
                                        </p:tgtEl>
                                      </p:cBhvr>
                                    </p:animEffect>
                                  </p:childTnLst>
                                </p:cTn>
                              </p:par>
                            </p:childTnLst>
                          </p:cTn>
                        </p:par>
                        <p:par>
                          <p:cTn id="12" fill="hold">
                            <p:stCondLst>
                              <p:cond delay="3000"/>
                            </p:stCondLst>
                            <p:childTnLst>
                              <p:par>
                                <p:cTn id="13" presetID="14" presetClass="entr" presetSubtype="5" fill="hold" grpId="0" nodeType="afterEffect">
                                  <p:stCondLst>
                                    <p:cond delay="2000"/>
                                  </p:stCondLst>
                                  <p:childTnLst>
                                    <p:set>
                                      <p:cBhvr>
                                        <p:cTn id="14" dur="1" fill="hold">
                                          <p:stCondLst>
                                            <p:cond delay="0"/>
                                          </p:stCondLst>
                                        </p:cTn>
                                        <p:tgtEl>
                                          <p:spTgt spid="12291">
                                            <p:txEl>
                                              <p:pRg st="2" end="2"/>
                                            </p:txEl>
                                          </p:spTgt>
                                        </p:tgtEl>
                                        <p:attrNameLst>
                                          <p:attrName>style.visibility</p:attrName>
                                        </p:attrNameLst>
                                      </p:cBhvr>
                                      <p:to>
                                        <p:strVal val="visible"/>
                                      </p:to>
                                    </p:set>
                                    <p:animEffect transition="in" filter="randombar(vertical)">
                                      <p:cBhvr>
                                        <p:cTn id="15" dur="500"/>
                                        <p:tgtEl>
                                          <p:spTgt spid="12291">
                                            <p:txEl>
                                              <p:pRg st="2" end="2"/>
                                            </p:txEl>
                                          </p:spTgt>
                                        </p:tgtEl>
                                      </p:cBhvr>
                                    </p:animEffect>
                                  </p:childTnLst>
                                </p:cTn>
                              </p:par>
                            </p:childTnLst>
                          </p:cTn>
                        </p:par>
                        <p:par>
                          <p:cTn id="16" fill="hold">
                            <p:stCondLst>
                              <p:cond delay="5500"/>
                            </p:stCondLst>
                            <p:childTnLst>
                              <p:par>
                                <p:cTn id="17" presetID="14" presetClass="entr" presetSubtype="5" fill="hold" grpId="0" nodeType="afterEffect">
                                  <p:stCondLst>
                                    <p:cond delay="2000"/>
                                  </p:stCondLst>
                                  <p:childTnLst>
                                    <p:set>
                                      <p:cBhvr>
                                        <p:cTn id="18" dur="1" fill="hold">
                                          <p:stCondLst>
                                            <p:cond delay="0"/>
                                          </p:stCondLst>
                                        </p:cTn>
                                        <p:tgtEl>
                                          <p:spTgt spid="12291">
                                            <p:txEl>
                                              <p:pRg st="3" end="3"/>
                                            </p:txEl>
                                          </p:spTgt>
                                        </p:tgtEl>
                                        <p:attrNameLst>
                                          <p:attrName>style.visibility</p:attrName>
                                        </p:attrNameLst>
                                      </p:cBhvr>
                                      <p:to>
                                        <p:strVal val="visible"/>
                                      </p:to>
                                    </p:set>
                                    <p:animEffect transition="in" filter="randombar(vertical)">
                                      <p:cBhvr>
                                        <p:cTn id="19" dur="500"/>
                                        <p:tgtEl>
                                          <p:spTgt spid="12291">
                                            <p:txEl>
                                              <p:pRg st="3" end="3"/>
                                            </p:txEl>
                                          </p:spTgt>
                                        </p:tgtEl>
                                      </p:cBhvr>
                                    </p:animEffect>
                                  </p:childTnLst>
                                </p:cTn>
                              </p:par>
                            </p:childTnLst>
                          </p:cTn>
                        </p:par>
                        <p:par>
                          <p:cTn id="20" fill="hold" nodeType="afterGroup">
                            <p:stCondLst>
                              <p:cond delay="8000"/>
                            </p:stCondLst>
                            <p:childTnLst>
                              <p:par>
                                <p:cTn id="21" presetID="4" presetClass="entr" presetSubtype="16" fill="hold" nodeType="afterEffect">
                                  <p:stCondLst>
                                    <p:cond delay="0"/>
                                  </p:stCondLst>
                                  <p:childTnLst>
                                    <p:set>
                                      <p:cBhvr>
                                        <p:cTn id="22" dur="1" fill="hold">
                                          <p:stCondLst>
                                            <p:cond delay="0"/>
                                          </p:stCondLst>
                                        </p:cTn>
                                        <p:tgtEl>
                                          <p:spTgt spid="12292"/>
                                        </p:tgtEl>
                                        <p:attrNameLst>
                                          <p:attrName>style.visibility</p:attrName>
                                        </p:attrNameLst>
                                      </p:cBhvr>
                                      <p:to>
                                        <p:strVal val="visible"/>
                                      </p:to>
                                    </p:set>
                                    <p:animEffect transition="in" filter="box(in)">
                                      <p:cBhvr>
                                        <p:cTn id="23" dur="500"/>
                                        <p:tgtEl>
                                          <p:spTgt spid="12292"/>
                                        </p:tgtEl>
                                      </p:cBhvr>
                                    </p:animEffect>
                                  </p:childTnLst>
                                </p:cTn>
                              </p:par>
                            </p:childTnLst>
                          </p:cTn>
                        </p:par>
                        <p:par>
                          <p:cTn id="24" fill="hold" nodeType="afterGroup">
                            <p:stCondLst>
                              <p:cond delay="8500"/>
                            </p:stCondLst>
                            <p:childTnLst>
                              <p:par>
                                <p:cTn id="25" presetID="4" presetClass="entr" presetSubtype="32" fill="hold" nodeType="afterEffect">
                                  <p:stCondLst>
                                    <p:cond delay="0"/>
                                  </p:stCondLst>
                                  <p:childTnLst>
                                    <p:set>
                                      <p:cBhvr>
                                        <p:cTn id="26" dur="1" fill="hold">
                                          <p:stCondLst>
                                            <p:cond delay="0"/>
                                          </p:stCondLst>
                                        </p:cTn>
                                        <p:tgtEl>
                                          <p:spTgt spid="12293"/>
                                        </p:tgtEl>
                                        <p:attrNameLst>
                                          <p:attrName>style.visibility</p:attrName>
                                        </p:attrNameLst>
                                      </p:cBhvr>
                                      <p:to>
                                        <p:strVal val="visible"/>
                                      </p:to>
                                    </p:set>
                                    <p:animEffect transition="in" filter="box(out)">
                                      <p:cBhvr>
                                        <p:cTn id="27"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advAuto="100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245327" y="457200"/>
            <a:ext cx="11574966" cy="763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800" b="1" u="sng" dirty="0">
                <a:latin typeface="Bookman Old Style" panose="02050604050505020204" pitchFamily="18" charset="0"/>
                <a:cs typeface="Times New Roman" panose="02020603050405020304" pitchFamily="18" charset="0"/>
              </a:rPr>
              <a:t>Retromolar pad:</a:t>
            </a:r>
            <a:endParaRPr lang="en-US" altLang="en-US" sz="2800" dirty="0">
              <a:latin typeface="Bookman Old Style" panose="02050604050505020204" pitchFamily="18" charset="0"/>
              <a:cs typeface="Times New Roman" panose="02020603050405020304" pitchFamily="18" charset="0"/>
            </a:endParaRPr>
          </a:p>
          <a:p>
            <a:pPr eaLnBrk="1" hangingPunct="1">
              <a:spcBef>
                <a:spcPct val="50000"/>
              </a:spcBef>
            </a:pPr>
            <a:r>
              <a:rPr lang="en-US" altLang="en-US" sz="2800" dirty="0" smtClean="0">
                <a:latin typeface="Bookman Old Style" panose="02050604050505020204" pitchFamily="18" charset="0"/>
                <a:cs typeface="Times New Roman" panose="02020603050405020304" pitchFamily="18" charset="0"/>
              </a:rPr>
              <a:t>Retromolar </a:t>
            </a:r>
            <a:r>
              <a:rPr lang="en-US" altLang="en-US" sz="2800" dirty="0">
                <a:latin typeface="Bookman Old Style" panose="02050604050505020204" pitchFamily="18" charset="0"/>
                <a:cs typeface="Times New Roman" panose="02020603050405020304" pitchFamily="18" charset="0"/>
              </a:rPr>
              <a:t>pad </a:t>
            </a:r>
            <a:r>
              <a:rPr lang="en-US" altLang="en-US" sz="2800" dirty="0" smtClean="0">
                <a:latin typeface="Bookman Old Style" panose="02050604050505020204" pitchFamily="18" charset="0"/>
                <a:cs typeface="Times New Roman" panose="02020603050405020304" pitchFamily="18" charset="0"/>
              </a:rPr>
              <a:t>contains</a:t>
            </a:r>
          </a:p>
          <a:p>
            <a:pPr eaLnBrk="1" hangingPunct="1">
              <a:spcBef>
                <a:spcPct val="50000"/>
              </a:spcBef>
            </a:pPr>
            <a:r>
              <a:rPr lang="en-US" altLang="en-US" sz="2800" dirty="0" err="1" smtClean="0">
                <a:latin typeface="Bookman Old Style" panose="02050604050505020204" pitchFamily="18" charset="0"/>
                <a:cs typeface="Times New Roman" panose="02020603050405020304" pitchFamily="18" charset="0"/>
              </a:rPr>
              <a:t>fibres</a:t>
            </a:r>
            <a:r>
              <a:rPr lang="en-US" altLang="en-US" sz="2800" dirty="0" smtClean="0">
                <a:latin typeface="Bookman Old Style" panose="02050604050505020204" pitchFamily="18" charset="0"/>
                <a:cs typeface="Times New Roman" panose="02020603050405020304" pitchFamily="18" charset="0"/>
              </a:rPr>
              <a:t> </a:t>
            </a:r>
            <a:r>
              <a:rPr lang="en-US" altLang="en-US" sz="2800" dirty="0" err="1">
                <a:latin typeface="Bookman Old Style" panose="02050604050505020204" pitchFamily="18" charset="0"/>
                <a:cs typeface="Times New Roman" panose="02020603050405020304" pitchFamily="18" charset="0"/>
              </a:rPr>
              <a:t>pterygomandibular</a:t>
            </a:r>
            <a:r>
              <a:rPr lang="en-US" altLang="en-US" sz="2800" dirty="0">
                <a:latin typeface="Bookman Old Style" panose="02050604050505020204" pitchFamily="18" charset="0"/>
                <a:cs typeface="Times New Roman" panose="02020603050405020304" pitchFamily="18" charset="0"/>
              </a:rPr>
              <a:t> </a:t>
            </a:r>
            <a:r>
              <a:rPr lang="en-US" altLang="en-US" sz="2800" dirty="0" err="1">
                <a:latin typeface="Bookman Old Style" panose="02050604050505020204" pitchFamily="18" charset="0"/>
                <a:cs typeface="Times New Roman" panose="02020603050405020304" pitchFamily="18" charset="0"/>
              </a:rPr>
              <a:t>raphae</a:t>
            </a:r>
            <a:r>
              <a:rPr lang="en-US" altLang="en-US" sz="2800" dirty="0">
                <a:latin typeface="Bookman Old Style" panose="02050604050505020204" pitchFamily="18" charset="0"/>
                <a:cs typeface="Times New Roman" panose="02020603050405020304" pitchFamily="18" charset="0"/>
              </a:rPr>
              <a:t>, </a:t>
            </a:r>
            <a:r>
              <a:rPr lang="en-US" altLang="en-US" sz="2800" dirty="0" err="1" smtClean="0">
                <a:latin typeface="Bookman Old Style" panose="02050604050505020204" pitchFamily="18" charset="0"/>
                <a:cs typeface="Times New Roman" panose="02020603050405020304" pitchFamily="18" charset="0"/>
              </a:rPr>
              <a:t>fibres</a:t>
            </a:r>
            <a:r>
              <a:rPr lang="en-US" altLang="en-US" sz="2800" dirty="0" smtClean="0">
                <a:latin typeface="Bookman Old Style" panose="02050604050505020204" pitchFamily="18" charset="0"/>
                <a:cs typeface="Times New Roman" panose="02020603050405020304" pitchFamily="18" charset="0"/>
              </a:rPr>
              <a:t> </a:t>
            </a:r>
            <a:r>
              <a:rPr lang="en-US" altLang="en-US" sz="2800" dirty="0">
                <a:latin typeface="Bookman Old Style" panose="02050604050505020204" pitchFamily="18" charset="0"/>
                <a:cs typeface="Times New Roman" panose="02020603050405020304" pitchFamily="18" charset="0"/>
              </a:rPr>
              <a:t>of superior </a:t>
            </a:r>
            <a:r>
              <a:rPr lang="en-US" altLang="en-US" sz="2800" dirty="0" err="1">
                <a:latin typeface="Bookman Old Style" panose="02050604050505020204" pitchFamily="18" charset="0"/>
                <a:cs typeface="Times New Roman" panose="02020603050405020304" pitchFamily="18" charset="0"/>
              </a:rPr>
              <a:t>pharyugeul</a:t>
            </a:r>
            <a:r>
              <a:rPr lang="en-US" altLang="en-US" sz="2800" dirty="0">
                <a:latin typeface="Bookman Old Style" panose="02050604050505020204" pitchFamily="18" charset="0"/>
                <a:cs typeface="Times New Roman" panose="02020603050405020304" pitchFamily="18" charset="0"/>
              </a:rPr>
              <a:t>   constrictor, and buccinator muscles; </a:t>
            </a:r>
            <a:r>
              <a:rPr lang="en-US" altLang="en-US" sz="2800" dirty="0" smtClean="0">
                <a:latin typeface="Bookman Old Style" panose="02050604050505020204" pitchFamily="18" charset="0"/>
                <a:cs typeface="Times New Roman" panose="02020603050405020304" pitchFamily="18" charset="0"/>
              </a:rPr>
              <a:t>fibers </a:t>
            </a:r>
            <a:r>
              <a:rPr lang="en-US" altLang="en-US" sz="2800" dirty="0">
                <a:latin typeface="Bookman Old Style" panose="02050604050505020204" pitchFamily="18" charset="0"/>
                <a:cs typeface="Times New Roman" panose="02020603050405020304" pitchFamily="18" charset="0"/>
              </a:rPr>
              <a:t>of temporal tendon and glandular tissue</a:t>
            </a:r>
            <a:r>
              <a:rPr lang="en-US" altLang="en-US" sz="2800" dirty="0" smtClean="0">
                <a:latin typeface="Bookman Old Style" panose="02050604050505020204" pitchFamily="18" charset="0"/>
                <a:cs typeface="Times New Roman" panose="02020603050405020304" pitchFamily="18" charset="0"/>
              </a:rPr>
              <a:t>.</a:t>
            </a:r>
          </a:p>
          <a:p>
            <a:pPr eaLnBrk="1" hangingPunct="1">
              <a:spcBef>
                <a:spcPct val="50000"/>
              </a:spcBef>
            </a:pPr>
            <a:r>
              <a:rPr lang="en-US" altLang="en-US" sz="2800" dirty="0" smtClean="0">
                <a:latin typeface="Bookman Old Style" panose="02050604050505020204" pitchFamily="18" charset="0"/>
                <a:cs typeface="Times New Roman" panose="02020603050405020304" pitchFamily="18" charset="0"/>
              </a:rPr>
              <a:t>Boundaries:  </a:t>
            </a:r>
            <a:endParaRPr lang="en-US" altLang="en-US" sz="2800" dirty="0">
              <a:latin typeface="Bookman Old Style" panose="02050604050505020204" pitchFamily="18" charset="0"/>
              <a:cs typeface="Times New Roman" panose="02020603050405020304" pitchFamily="18" charset="0"/>
            </a:endParaRPr>
          </a:p>
          <a:p>
            <a:pPr>
              <a:buNone/>
            </a:pPr>
            <a:r>
              <a:rPr lang="en-US" sz="2800" dirty="0"/>
              <a:t>Posteriorly – </a:t>
            </a:r>
            <a:r>
              <a:rPr lang="en-US" sz="2800" dirty="0" smtClean="0"/>
              <a:t>Temporalis </a:t>
            </a:r>
            <a:r>
              <a:rPr lang="en-US" sz="2800" dirty="0"/>
              <a:t>tendons</a:t>
            </a:r>
          </a:p>
          <a:p>
            <a:pPr>
              <a:buNone/>
            </a:pPr>
            <a:r>
              <a:rPr lang="en-US" sz="2800" dirty="0"/>
              <a:t>Laterally – B</a:t>
            </a:r>
            <a:r>
              <a:rPr lang="en-US" sz="2800" dirty="0" smtClean="0"/>
              <a:t>uccinator Muscle </a:t>
            </a:r>
            <a:endParaRPr lang="en-US" sz="2800" dirty="0"/>
          </a:p>
          <a:p>
            <a:pPr>
              <a:buNone/>
            </a:pPr>
            <a:r>
              <a:rPr lang="en-US" sz="2800" dirty="0"/>
              <a:t>Medially – </a:t>
            </a:r>
            <a:r>
              <a:rPr lang="en-US" sz="2800" dirty="0" err="1" smtClean="0"/>
              <a:t>Pterygomandibular</a:t>
            </a:r>
            <a:r>
              <a:rPr lang="en-US" sz="2800" dirty="0" smtClean="0"/>
              <a:t> </a:t>
            </a:r>
            <a:r>
              <a:rPr lang="en-US" sz="2800" dirty="0"/>
              <a:t>R</a:t>
            </a:r>
            <a:r>
              <a:rPr lang="en-US" sz="2800" dirty="0" smtClean="0"/>
              <a:t>aphe </a:t>
            </a:r>
            <a:r>
              <a:rPr lang="en-US" sz="2800" dirty="0"/>
              <a:t>and superior </a:t>
            </a:r>
            <a:r>
              <a:rPr lang="en-US" sz="2800" dirty="0" smtClean="0"/>
              <a:t> constrictor </a:t>
            </a:r>
            <a:r>
              <a:rPr lang="en-US" sz="2800" dirty="0"/>
              <a:t>of pharynx.</a:t>
            </a:r>
          </a:p>
          <a:p>
            <a:pPr eaLnBrk="1" hangingPunct="1">
              <a:spcBef>
                <a:spcPct val="50000"/>
              </a:spcBef>
            </a:pPr>
            <a:r>
              <a:rPr lang="en-US" altLang="en-US" sz="2800" dirty="0" smtClean="0">
                <a:latin typeface="Bookman Old Style" panose="02050604050505020204" pitchFamily="18" charset="0"/>
                <a:cs typeface="Times New Roman" panose="02020603050405020304" pitchFamily="18" charset="0"/>
              </a:rPr>
              <a:t> </a:t>
            </a:r>
            <a:r>
              <a:rPr lang="en-US" altLang="en-US" sz="2800" dirty="0">
                <a:latin typeface="Bookman Old Style" panose="02050604050505020204" pitchFamily="18" charset="0"/>
                <a:cs typeface="Times New Roman" panose="02020603050405020304" pitchFamily="18" charset="0"/>
              </a:rPr>
              <a:t>It must be covered by the denture base to aid in </a:t>
            </a:r>
            <a:r>
              <a:rPr lang="en-US" altLang="en-US" sz="2800" dirty="0" smtClean="0">
                <a:latin typeface="Bookman Old Style" panose="02050604050505020204" pitchFamily="18" charset="0"/>
                <a:cs typeface="Times New Roman" panose="02020603050405020304" pitchFamily="18" charset="0"/>
              </a:rPr>
              <a:t>stability</a:t>
            </a:r>
          </a:p>
          <a:p>
            <a:pPr eaLnBrk="1" hangingPunct="1">
              <a:spcBef>
                <a:spcPct val="50000"/>
              </a:spcBef>
            </a:pPr>
            <a:r>
              <a:rPr lang="en-US" sz="2800" dirty="0"/>
              <a:t>It is important for support as it doesn’t resorb easily because of muscle attachments.</a:t>
            </a:r>
          </a:p>
          <a:p>
            <a:pPr eaLnBrk="1" hangingPunct="1">
              <a:spcBef>
                <a:spcPct val="50000"/>
              </a:spcBef>
            </a:pPr>
            <a:endParaRPr lang="en-US" altLang="en-US" sz="2800" dirty="0" smtClean="0">
              <a:latin typeface="Bookman Old Style" panose="02050604050505020204" pitchFamily="18" charset="0"/>
              <a:cs typeface="Times New Roman" panose="02020603050405020304" pitchFamily="18" charset="0"/>
            </a:endParaRPr>
          </a:p>
          <a:p>
            <a:pPr eaLnBrk="1" hangingPunct="1">
              <a:spcBef>
                <a:spcPct val="50000"/>
              </a:spcBef>
            </a:pPr>
            <a:endParaRPr lang="en-US" altLang="en-US" sz="2800" dirty="0">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val="2380101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245327" y="223025"/>
            <a:ext cx="7471317" cy="6200078"/>
          </a:xfrm>
        </p:spPr>
        <p:txBody>
          <a:bodyPr>
            <a:noAutofit/>
          </a:bodyPr>
          <a:lstStyle/>
          <a:p>
            <a:pPr algn="just" eaLnBrk="1" hangingPunct="1">
              <a:lnSpc>
                <a:spcPct val="120000"/>
              </a:lnSpc>
              <a:buFontTx/>
              <a:buNone/>
            </a:pPr>
            <a:r>
              <a:rPr lang="en-US" altLang="en-US" dirty="0">
                <a:latin typeface="Times New Roman" panose="02020603050405020304" pitchFamily="18" charset="0"/>
                <a:cs typeface="Times New Roman" panose="02020603050405020304" pitchFamily="18" charset="0"/>
              </a:rPr>
              <a:t> 8.  </a:t>
            </a:r>
            <a:r>
              <a:rPr lang="en-US" altLang="en-US" b="1" u="sng" dirty="0">
                <a:latin typeface="Bookman Old Style" panose="02050604050505020204" pitchFamily="18" charset="0"/>
                <a:cs typeface="Times New Roman" panose="02020603050405020304" pitchFamily="18" charset="0"/>
              </a:rPr>
              <a:t>Lingual frenum:</a:t>
            </a:r>
            <a:endParaRPr lang="en-US" altLang="en-US" dirty="0">
              <a:latin typeface="Bookman Old Style" panose="02050604050505020204" pitchFamily="18" charset="0"/>
              <a:cs typeface="Times New Roman" panose="02020603050405020304" pitchFamily="18" charset="0"/>
            </a:endParaRPr>
          </a:p>
          <a:p>
            <a:pPr algn="just" eaLnBrk="1" hangingPunct="1">
              <a:lnSpc>
                <a:spcPct val="120000"/>
              </a:lnSpc>
            </a:pPr>
            <a:r>
              <a:rPr lang="en-US" altLang="en-US" dirty="0">
                <a:latin typeface="Bookman Old Style" panose="02050604050505020204" pitchFamily="18" charset="0"/>
                <a:cs typeface="Times New Roman" panose="02020603050405020304" pitchFamily="18" charset="0"/>
              </a:rPr>
              <a:t>This frenum overlies genioglossus muscle, which originates from superior genial </a:t>
            </a:r>
            <a:r>
              <a:rPr lang="en-US" altLang="en-US" dirty="0" smtClean="0">
                <a:latin typeface="Bookman Old Style" panose="02050604050505020204" pitchFamily="18" charset="0"/>
                <a:cs typeface="Times New Roman" panose="02020603050405020304" pitchFamily="18" charset="0"/>
              </a:rPr>
              <a:t>tubercle.</a:t>
            </a:r>
            <a:endParaRPr lang="en-US" altLang="en-US" dirty="0">
              <a:latin typeface="Bookman Old Style" panose="02050604050505020204" pitchFamily="18" charset="0"/>
              <a:cs typeface="Times New Roman" panose="02020603050405020304" pitchFamily="18" charset="0"/>
            </a:endParaRPr>
          </a:p>
          <a:p>
            <a:pPr algn="just" eaLnBrk="1" hangingPunct="1">
              <a:lnSpc>
                <a:spcPct val="120000"/>
              </a:lnSpc>
            </a:pPr>
            <a:r>
              <a:rPr lang="en-US" altLang="en-US" dirty="0" smtClean="0">
                <a:latin typeface="Bookman Old Style" panose="02050604050505020204" pitchFamily="18" charset="0"/>
                <a:cs typeface="Times New Roman" panose="02020603050405020304" pitchFamily="18" charset="0"/>
              </a:rPr>
              <a:t> </a:t>
            </a:r>
            <a:r>
              <a:rPr lang="en-US" altLang="en-US" dirty="0">
                <a:latin typeface="Bookman Old Style" panose="02050604050505020204" pitchFamily="18" charset="0"/>
                <a:cs typeface="Times New Roman" panose="02020603050405020304" pitchFamily="18" charset="0"/>
              </a:rPr>
              <a:t>Exhibit differing configurations in width and height. </a:t>
            </a:r>
            <a:endParaRPr lang="en-US" altLang="en-US" dirty="0" smtClean="0">
              <a:latin typeface="Bookman Old Style" panose="02050604050505020204" pitchFamily="18" charset="0"/>
              <a:cs typeface="Times New Roman" panose="02020603050405020304" pitchFamily="18" charset="0"/>
            </a:endParaRPr>
          </a:p>
          <a:p>
            <a:pPr algn="just">
              <a:lnSpc>
                <a:spcPct val="120000"/>
              </a:lnSpc>
            </a:pPr>
            <a:r>
              <a:rPr lang="en-US" altLang="en-US" dirty="0">
                <a:latin typeface="Bookman Old Style" panose="02050604050505020204" pitchFamily="18" charset="0"/>
                <a:cs typeface="Times New Roman" panose="02020603050405020304" pitchFamily="18" charset="0"/>
              </a:rPr>
              <a:t>Surgical intervention is indicated when it interferes with border extension and stability of mandibular denture. </a:t>
            </a:r>
          </a:p>
          <a:p>
            <a:pPr algn="just">
              <a:lnSpc>
                <a:spcPct val="120000"/>
              </a:lnSpc>
            </a:pPr>
            <a:r>
              <a:rPr lang="en-US" altLang="en-US" dirty="0">
                <a:latin typeface="Bookman Old Style" panose="02050604050505020204" pitchFamily="18" charset="0"/>
                <a:cs typeface="Times New Roman" panose="02020603050405020304" pitchFamily="18" charset="0"/>
              </a:rPr>
              <a:t>Also in case of tongue tie (restricted tongue movements).</a:t>
            </a:r>
            <a:endParaRPr lang="en-US" altLang="en-US" dirty="0">
              <a:latin typeface="Bookman Old Style" panose="02050604050505020204" pitchFamily="18" charset="0"/>
            </a:endParaRPr>
          </a:p>
          <a:p>
            <a:pPr algn="just" eaLnBrk="1" hangingPunct="1">
              <a:lnSpc>
                <a:spcPct val="120000"/>
              </a:lnSpc>
            </a:pPr>
            <a:endParaRPr lang="en-US" altLang="en-US" dirty="0">
              <a:latin typeface="Bookman Old Style" panose="02050604050505020204" pitchFamily="18" charset="0"/>
            </a:endParaRPr>
          </a:p>
        </p:txBody>
      </p:sp>
      <p:graphicFrame>
        <p:nvGraphicFramePr>
          <p:cNvPr id="21508" name="Object 4"/>
          <p:cNvGraphicFramePr>
            <a:graphicFrameLocks noChangeAspect="1"/>
          </p:cNvGraphicFramePr>
          <p:nvPr>
            <p:extLst>
              <p:ext uri="{D42A27DB-BD31-4B8C-83A1-F6EECF244321}">
                <p14:modId xmlns:p14="http://schemas.microsoft.com/office/powerpoint/2010/main" val="709827016"/>
              </p:ext>
            </p:extLst>
          </p:nvPr>
        </p:nvGraphicFramePr>
        <p:xfrm>
          <a:off x="7932233" y="101548"/>
          <a:ext cx="3888059" cy="2812638"/>
        </p:xfrm>
        <a:graphic>
          <a:graphicData uri="http://schemas.openxmlformats.org/presentationml/2006/ole">
            <mc:AlternateContent xmlns:mc="http://schemas.openxmlformats.org/markup-compatibility/2006">
              <mc:Choice xmlns:v="urn:schemas-microsoft-com:vml" Requires="v">
                <p:oleObj spid="_x0000_s33808" name="Photo Editor Photo" r:id="rId3" imgW="4409524" imgH="2828571" progId="MSPhotoEd.3">
                  <p:embed/>
                </p:oleObj>
              </mc:Choice>
              <mc:Fallback>
                <p:oleObj name="Photo Editor Photo" r:id="rId3" imgW="4409524" imgH="2828571" progId="MSPhotoEd.3">
                  <p:embed/>
                  <p:pic>
                    <p:nvPicPr>
                      <p:cNvPr id="2150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2233" y="101548"/>
                        <a:ext cx="3888059" cy="2812638"/>
                      </a:xfrm>
                      <a:prstGeom prst="rect">
                        <a:avLst/>
                      </a:prstGeom>
                      <a:noFill/>
                      <a:ln>
                        <a:noFill/>
                      </a:ln>
                      <a:effectLst/>
                    </p:spPr>
                  </p:pic>
                </p:oleObj>
              </mc:Fallback>
            </mc:AlternateContent>
          </a:graphicData>
        </a:graphic>
      </p:graphicFrame>
      <p:graphicFrame>
        <p:nvGraphicFramePr>
          <p:cNvPr id="21509" name="Object 5"/>
          <p:cNvGraphicFramePr>
            <a:graphicFrameLocks noChangeAspect="1"/>
          </p:cNvGraphicFramePr>
          <p:nvPr>
            <p:extLst>
              <p:ext uri="{D42A27DB-BD31-4B8C-83A1-F6EECF244321}">
                <p14:modId xmlns:p14="http://schemas.microsoft.com/office/powerpoint/2010/main" val="3843777819"/>
              </p:ext>
            </p:extLst>
          </p:nvPr>
        </p:nvGraphicFramePr>
        <p:xfrm>
          <a:off x="7779834" y="3146502"/>
          <a:ext cx="4300538" cy="3276600"/>
        </p:xfrm>
        <a:graphic>
          <a:graphicData uri="http://schemas.openxmlformats.org/presentationml/2006/ole">
            <mc:AlternateContent xmlns:mc="http://schemas.openxmlformats.org/markup-compatibility/2006">
              <mc:Choice xmlns:v="urn:schemas-microsoft-com:vml" Requires="v">
                <p:oleObj spid="_x0000_s33809" name="Photo Editor Photo" r:id="rId5" imgW="2762636" imgH="1752381" progId="MSPhotoEd.3">
                  <p:embed/>
                </p:oleObj>
              </mc:Choice>
              <mc:Fallback>
                <p:oleObj name="Photo Editor Photo" r:id="rId5" imgW="2762636" imgH="1752381" progId="MSPhotoEd.3">
                  <p:embed/>
                  <p:pic>
                    <p:nvPicPr>
                      <p:cNvPr id="21509"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9834" y="3146502"/>
                        <a:ext cx="4300538" cy="3276600"/>
                      </a:xfrm>
                      <a:prstGeom prst="rect">
                        <a:avLst/>
                      </a:prstGeom>
                      <a:noFill/>
                      <a:ln>
                        <a:noFill/>
                      </a:ln>
                      <a:effectLst/>
                    </p:spPr>
                  </p:pic>
                </p:oleObj>
              </mc:Fallback>
            </mc:AlternateContent>
          </a:graphicData>
        </a:graphic>
      </p:graphicFrame>
      <p:sp>
        <p:nvSpPr>
          <p:cNvPr id="14341" name="Line 6"/>
          <p:cNvSpPr>
            <a:spLocks noChangeShapeType="1"/>
          </p:cNvSpPr>
          <p:nvPr/>
        </p:nvSpPr>
        <p:spPr bwMode="auto">
          <a:xfrm flipV="1">
            <a:off x="7848600" y="4800600"/>
            <a:ext cx="5334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extLst>
      <p:ext uri="{BB962C8B-B14F-4D97-AF65-F5344CB8AC3E}">
        <p14:creationId xmlns:p14="http://schemas.microsoft.com/office/powerpoint/2010/main" val="13120913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barn(outHorizontal)">
                                      <p:cBhvr>
                                        <p:cTn id="7" dur="500"/>
                                        <p:tgtEl>
                                          <p:spTgt spid="21507">
                                            <p:txEl>
                                              <p:pRg st="0" end="0"/>
                                            </p:txEl>
                                          </p:spTgt>
                                        </p:tgtEl>
                                      </p:cBhvr>
                                    </p:animEffect>
                                  </p:childTnLst>
                                </p:cTn>
                              </p:par>
                            </p:childTnLst>
                          </p:cTn>
                        </p:par>
                        <p:par>
                          <p:cTn id="8" fill="hold" nodeType="afterGroup">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animEffect transition="in" filter="barn(outHorizontal)">
                                      <p:cBhvr>
                                        <p:cTn id="11" dur="500"/>
                                        <p:tgtEl>
                                          <p:spTgt spid="21507">
                                            <p:txEl>
                                              <p:pRg st="1" end="1"/>
                                            </p:txEl>
                                          </p:spTgt>
                                        </p:tgtEl>
                                      </p:cBhvr>
                                    </p:animEffect>
                                  </p:childTnLst>
                                </p:cTn>
                              </p:par>
                            </p:childTnLst>
                          </p:cTn>
                        </p:par>
                        <p:par>
                          <p:cTn id="12" fill="hold" nodeType="afterGroup">
                            <p:stCondLst>
                              <p:cond delay="1000"/>
                            </p:stCondLst>
                            <p:childTnLst>
                              <p:par>
                                <p:cTn id="13" presetID="16" presetClass="entr" presetSubtype="42" fill="hold" grpId="0" nodeType="after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animEffect transition="in" filter="barn(outHorizontal)">
                                      <p:cBhvr>
                                        <p:cTn id="15" dur="500"/>
                                        <p:tgtEl>
                                          <p:spTgt spid="21507">
                                            <p:txEl>
                                              <p:pRg st="2" end="2"/>
                                            </p:txEl>
                                          </p:spTgt>
                                        </p:tgtEl>
                                      </p:cBhvr>
                                    </p:animEffect>
                                  </p:childTnLst>
                                </p:cTn>
                              </p:par>
                            </p:childTnLst>
                          </p:cTn>
                        </p:par>
                        <p:par>
                          <p:cTn id="16" fill="hold">
                            <p:stCondLst>
                              <p:cond delay="1500"/>
                            </p:stCondLst>
                            <p:childTnLst>
                              <p:par>
                                <p:cTn id="17" presetID="16" presetClass="entr" presetSubtype="42" fill="hold" grpId="0" nodeType="after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animEffect transition="in" filter="barn(outHorizontal)">
                                      <p:cBhvr>
                                        <p:cTn id="19" dur="500"/>
                                        <p:tgtEl>
                                          <p:spTgt spid="21507">
                                            <p:txEl>
                                              <p:pRg st="3" end="3"/>
                                            </p:txEl>
                                          </p:spTgt>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animEffect transition="in" filter="barn(outHorizontal)">
                                      <p:cBhvr>
                                        <p:cTn id="23" dur="500"/>
                                        <p:tgtEl>
                                          <p:spTgt spid="21507">
                                            <p:txEl>
                                              <p:pRg st="4" end="4"/>
                                            </p:txEl>
                                          </p:spTgt>
                                        </p:tgtEl>
                                      </p:cBhvr>
                                    </p:animEffect>
                                  </p:childTnLst>
                                </p:cTn>
                              </p:par>
                            </p:childTnLst>
                          </p:cTn>
                        </p:par>
                        <p:par>
                          <p:cTn id="24" fill="hold" nodeType="afterGroup">
                            <p:stCondLst>
                              <p:cond delay="2500"/>
                            </p:stCondLst>
                            <p:childTnLst>
                              <p:par>
                                <p:cTn id="25" presetID="4" presetClass="entr" presetSubtype="16" fill="hold" nodeType="afterEffect">
                                  <p:stCondLst>
                                    <p:cond delay="0"/>
                                  </p:stCondLst>
                                  <p:childTnLst>
                                    <p:set>
                                      <p:cBhvr>
                                        <p:cTn id="26" dur="1" fill="hold">
                                          <p:stCondLst>
                                            <p:cond delay="0"/>
                                          </p:stCondLst>
                                        </p:cTn>
                                        <p:tgtEl>
                                          <p:spTgt spid="21508"/>
                                        </p:tgtEl>
                                        <p:attrNameLst>
                                          <p:attrName>style.visibility</p:attrName>
                                        </p:attrNameLst>
                                      </p:cBhvr>
                                      <p:to>
                                        <p:strVal val="visible"/>
                                      </p:to>
                                    </p:set>
                                    <p:animEffect transition="in" filter="box(in)">
                                      <p:cBhvr>
                                        <p:cTn id="27" dur="500"/>
                                        <p:tgtEl>
                                          <p:spTgt spid="21508"/>
                                        </p:tgtEl>
                                      </p:cBhvr>
                                    </p:animEffect>
                                  </p:childTnLst>
                                </p:cTn>
                              </p:par>
                            </p:childTnLst>
                          </p:cTn>
                        </p:par>
                        <p:par>
                          <p:cTn id="28" fill="hold" nodeType="afterGroup">
                            <p:stCondLst>
                              <p:cond delay="3000"/>
                            </p:stCondLst>
                            <p:childTnLst>
                              <p:par>
                                <p:cTn id="29" presetID="4" presetClass="entr" presetSubtype="32" fill="hold" nodeType="afterEffect">
                                  <p:stCondLst>
                                    <p:cond delay="0"/>
                                  </p:stCondLst>
                                  <p:childTnLst>
                                    <p:set>
                                      <p:cBhvr>
                                        <p:cTn id="30" dur="1" fill="hold">
                                          <p:stCondLst>
                                            <p:cond delay="0"/>
                                          </p:stCondLst>
                                        </p:cTn>
                                        <p:tgtEl>
                                          <p:spTgt spid="21509"/>
                                        </p:tgtEl>
                                        <p:attrNameLst>
                                          <p:attrName>style.visibility</p:attrName>
                                        </p:attrNameLst>
                                      </p:cBhvr>
                                      <p:to>
                                        <p:strVal val="visible"/>
                                      </p:to>
                                    </p:set>
                                    <p:animEffect transition="in" filter="box(out)">
                                      <p:cBhvr>
                                        <p:cTn id="31" dur="5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advAuto="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356839" y="457200"/>
            <a:ext cx="6120161" cy="5334000"/>
          </a:xfrm>
        </p:spPr>
        <p:txBody>
          <a:bodyPr/>
          <a:lstStyle/>
          <a:p>
            <a:pPr marL="0" indent="0" algn="just" eaLnBrk="1" hangingPunct="1">
              <a:lnSpc>
                <a:spcPct val="110000"/>
              </a:lnSpc>
              <a:buNone/>
            </a:pPr>
            <a:r>
              <a:rPr lang="en-US" altLang="en-US" dirty="0" smtClean="0">
                <a:latin typeface="Bookman Old Style" panose="02050604050505020204" pitchFamily="18" charset="0"/>
                <a:cs typeface="Times New Roman" panose="02020603050405020304" pitchFamily="18" charset="0"/>
              </a:rPr>
              <a:t>9</a:t>
            </a:r>
            <a:r>
              <a:rPr lang="en-US" altLang="en-US" sz="2400" dirty="0">
                <a:latin typeface="Bookman Old Style" panose="02050604050505020204" pitchFamily="18" charset="0"/>
                <a:cs typeface="Times New Roman" panose="02020603050405020304" pitchFamily="18" charset="0"/>
              </a:rPr>
              <a:t>. </a:t>
            </a:r>
            <a:r>
              <a:rPr lang="en-US" altLang="en-US" sz="2400" b="1" u="sng" dirty="0">
                <a:latin typeface="Bookman Old Style" panose="02050604050505020204" pitchFamily="18" charset="0"/>
                <a:cs typeface="Times New Roman" panose="02020603050405020304" pitchFamily="18" charset="0"/>
              </a:rPr>
              <a:t>Sub-lingual fold:</a:t>
            </a:r>
            <a:endParaRPr lang="en-US" altLang="en-US" sz="2400" dirty="0">
              <a:latin typeface="Bookman Old Style" panose="02050604050505020204" pitchFamily="18" charset="0"/>
              <a:cs typeface="Times New Roman" panose="02020603050405020304" pitchFamily="18" charset="0"/>
            </a:endParaRPr>
          </a:p>
          <a:p>
            <a:pPr algn="just" eaLnBrk="1" hangingPunct="1">
              <a:lnSpc>
                <a:spcPct val="110000"/>
              </a:lnSpc>
            </a:pPr>
            <a:r>
              <a:rPr lang="en-US" altLang="en-US" sz="2400" dirty="0">
                <a:latin typeface="Bookman Old Style" panose="02050604050505020204" pitchFamily="18" charset="0"/>
                <a:cs typeface="Times New Roman" panose="02020603050405020304" pitchFamily="18" charset="0"/>
              </a:rPr>
              <a:t>The crescent shaped area on the floor of the mouth following the inner wall of the mandible and tapering towards the molar regions. It is formed by the sub-lingual gland and Submandibular duct.</a:t>
            </a:r>
          </a:p>
          <a:p>
            <a:pPr algn="just" eaLnBrk="1" hangingPunct="1">
              <a:lnSpc>
                <a:spcPct val="110000"/>
              </a:lnSpc>
            </a:pPr>
            <a:r>
              <a:rPr lang="en-US" altLang="en-US" sz="2400" dirty="0">
                <a:latin typeface="Bookman Old Style" panose="02050604050505020204" pitchFamily="18" charset="0"/>
                <a:cs typeface="Times New Roman" panose="02020603050405020304" pitchFamily="18" charset="0"/>
              </a:rPr>
              <a:t>	It is the fold of mucous membrane from the tongue to residual ridge</a:t>
            </a:r>
            <a:r>
              <a:rPr lang="en-US" altLang="en-US" sz="2400" dirty="0">
                <a:latin typeface="Bookman Old Style" panose="02050604050505020204" pitchFamily="18" charset="0"/>
              </a:rPr>
              <a:t> </a:t>
            </a:r>
          </a:p>
        </p:txBody>
      </p:sp>
      <p:graphicFrame>
        <p:nvGraphicFramePr>
          <p:cNvPr id="22532" name="Object 4"/>
          <p:cNvGraphicFramePr>
            <a:graphicFrameLocks noChangeAspect="1"/>
          </p:cNvGraphicFramePr>
          <p:nvPr/>
        </p:nvGraphicFramePr>
        <p:xfrm>
          <a:off x="6705600" y="457201"/>
          <a:ext cx="3581400" cy="2295525"/>
        </p:xfrm>
        <a:graphic>
          <a:graphicData uri="http://schemas.openxmlformats.org/presentationml/2006/ole">
            <mc:AlternateContent xmlns:mc="http://schemas.openxmlformats.org/markup-compatibility/2006">
              <mc:Choice xmlns:v="urn:schemas-microsoft-com:vml" Requires="v">
                <p:oleObj spid="_x0000_s34832" name="Photo Editor Photo" r:id="rId3" imgW="4409524" imgH="2828571" progId="MSPhotoEd.3">
                  <p:embed/>
                </p:oleObj>
              </mc:Choice>
              <mc:Fallback>
                <p:oleObj name="Photo Editor Photo" r:id="rId3" imgW="4409524" imgH="2828571" progId="MSPhotoEd.3">
                  <p:embed/>
                  <p:pic>
                    <p:nvPicPr>
                      <p:cNvPr id="2253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57201"/>
                        <a:ext cx="3581400"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3" name="Object 5"/>
          <p:cNvGraphicFramePr>
            <a:graphicFrameLocks noChangeAspect="1"/>
          </p:cNvGraphicFramePr>
          <p:nvPr/>
        </p:nvGraphicFramePr>
        <p:xfrm>
          <a:off x="6705600" y="3678238"/>
          <a:ext cx="3600450" cy="2284412"/>
        </p:xfrm>
        <a:graphic>
          <a:graphicData uri="http://schemas.openxmlformats.org/presentationml/2006/ole">
            <mc:AlternateContent xmlns:mc="http://schemas.openxmlformats.org/markup-compatibility/2006">
              <mc:Choice xmlns:v="urn:schemas-microsoft-com:vml" Requires="v">
                <p:oleObj spid="_x0000_s34833" name="Photo Editor Photo" r:id="rId5" imgW="2762636" imgH="1752381" progId="MSPhotoEd.3">
                  <p:embed/>
                </p:oleObj>
              </mc:Choice>
              <mc:Fallback>
                <p:oleObj name="Photo Editor Photo" r:id="rId5" imgW="2762636" imgH="1752381" progId="MSPhotoEd.3">
                  <p:embed/>
                  <p:pic>
                    <p:nvPicPr>
                      <p:cNvPr id="22533"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3678238"/>
                        <a:ext cx="3600450" cy="228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4216084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5" fill="hold" grpId="0" nodeType="after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checkerboard(down)">
                                      <p:cBhvr>
                                        <p:cTn id="7" dur="500"/>
                                        <p:tgtEl>
                                          <p:spTgt spid="22531">
                                            <p:txEl>
                                              <p:pRg st="0" end="0"/>
                                            </p:txEl>
                                          </p:spTgt>
                                        </p:tgtEl>
                                      </p:cBhvr>
                                    </p:animEffect>
                                  </p:childTnLst>
                                </p:cTn>
                              </p:par>
                            </p:childTnLst>
                          </p:cTn>
                        </p:par>
                        <p:par>
                          <p:cTn id="8" fill="hold" nodeType="afterGroup">
                            <p:stCondLst>
                              <p:cond delay="500"/>
                            </p:stCondLst>
                            <p:childTnLst>
                              <p:par>
                                <p:cTn id="9" presetID="5" presetClass="entr" presetSubtype="5" fill="hold" grpId="0" nodeType="after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animEffect transition="in" filter="checkerboard(down)">
                                      <p:cBhvr>
                                        <p:cTn id="11" dur="500"/>
                                        <p:tgtEl>
                                          <p:spTgt spid="22531">
                                            <p:txEl>
                                              <p:pRg st="1" end="1"/>
                                            </p:txEl>
                                          </p:spTgt>
                                        </p:tgtEl>
                                      </p:cBhvr>
                                    </p:animEffect>
                                  </p:childTnLst>
                                </p:cTn>
                              </p:par>
                            </p:childTnLst>
                          </p:cTn>
                        </p:par>
                        <p:par>
                          <p:cTn id="12" fill="hold" nodeType="afterGroup">
                            <p:stCondLst>
                              <p:cond delay="1000"/>
                            </p:stCondLst>
                            <p:childTnLst>
                              <p:par>
                                <p:cTn id="13" presetID="5" presetClass="entr" presetSubtype="5" fill="hold" grpId="0" nodeType="after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animEffect transition="in" filter="checkerboard(down)">
                                      <p:cBhvr>
                                        <p:cTn id="15" dur="500"/>
                                        <p:tgtEl>
                                          <p:spTgt spid="22531">
                                            <p:txEl>
                                              <p:pRg st="2" end="2"/>
                                            </p:txEl>
                                          </p:spTgt>
                                        </p:tgtEl>
                                      </p:cBhvr>
                                    </p:animEffect>
                                  </p:childTnLst>
                                </p:cTn>
                              </p:par>
                            </p:childTnLst>
                          </p:cTn>
                        </p:par>
                        <p:par>
                          <p:cTn id="16" fill="hold" nodeType="afterGroup">
                            <p:stCondLst>
                              <p:cond delay="1500"/>
                            </p:stCondLst>
                            <p:childTnLst>
                              <p:par>
                                <p:cTn id="17" presetID="4" presetClass="entr" presetSubtype="16" fill="hold" nodeType="afterEffect">
                                  <p:stCondLst>
                                    <p:cond delay="0"/>
                                  </p:stCondLst>
                                  <p:childTnLst>
                                    <p:set>
                                      <p:cBhvr>
                                        <p:cTn id="18" dur="1" fill="hold">
                                          <p:stCondLst>
                                            <p:cond delay="0"/>
                                          </p:stCondLst>
                                        </p:cTn>
                                        <p:tgtEl>
                                          <p:spTgt spid="22532"/>
                                        </p:tgtEl>
                                        <p:attrNameLst>
                                          <p:attrName>style.visibility</p:attrName>
                                        </p:attrNameLst>
                                      </p:cBhvr>
                                      <p:to>
                                        <p:strVal val="visible"/>
                                      </p:to>
                                    </p:set>
                                    <p:animEffect transition="in" filter="box(in)">
                                      <p:cBhvr>
                                        <p:cTn id="19" dur="500"/>
                                        <p:tgtEl>
                                          <p:spTgt spid="22532"/>
                                        </p:tgtEl>
                                      </p:cBhvr>
                                    </p:animEffect>
                                  </p:childTnLst>
                                </p:cTn>
                              </p:par>
                            </p:childTnLst>
                          </p:cTn>
                        </p:par>
                        <p:par>
                          <p:cTn id="20" fill="hold" nodeType="afterGroup">
                            <p:stCondLst>
                              <p:cond delay="2000"/>
                            </p:stCondLst>
                            <p:childTnLst>
                              <p:par>
                                <p:cTn id="21" presetID="4" presetClass="entr" presetSubtype="32" fill="hold" nodeType="afterEffect">
                                  <p:stCondLst>
                                    <p:cond delay="0"/>
                                  </p:stCondLst>
                                  <p:childTnLst>
                                    <p:set>
                                      <p:cBhvr>
                                        <p:cTn id="22" dur="1" fill="hold">
                                          <p:stCondLst>
                                            <p:cond delay="0"/>
                                          </p:stCondLst>
                                        </p:cTn>
                                        <p:tgtEl>
                                          <p:spTgt spid="22533"/>
                                        </p:tgtEl>
                                        <p:attrNameLst>
                                          <p:attrName>style.visibility</p:attrName>
                                        </p:attrNameLst>
                                      </p:cBhvr>
                                      <p:to>
                                        <p:strVal val="visible"/>
                                      </p:to>
                                    </p:set>
                                    <p:animEffect transition="in" filter="box(out)">
                                      <p:cBhvr>
                                        <p:cTn id="23" dur="5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advAuto="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289932" y="304799"/>
            <a:ext cx="6034668" cy="5962185"/>
          </a:xfrm>
        </p:spPr>
        <p:txBody>
          <a:bodyPr>
            <a:normAutofit/>
          </a:bodyPr>
          <a:lstStyle/>
          <a:p>
            <a:pPr marL="0" indent="0" algn="just" eaLnBrk="1" hangingPunct="1">
              <a:lnSpc>
                <a:spcPct val="110000"/>
              </a:lnSpc>
              <a:buNone/>
            </a:pPr>
            <a:r>
              <a:rPr lang="en-US" altLang="en-US" sz="2400" dirty="0">
                <a:latin typeface="Times New Roman" panose="02020603050405020304" pitchFamily="18" charset="0"/>
                <a:cs typeface="Times New Roman" panose="02020603050405020304" pitchFamily="18" charset="0"/>
              </a:rPr>
              <a:t>10.  </a:t>
            </a:r>
            <a:r>
              <a:rPr lang="en-US" altLang="en-US" sz="2400" b="1" u="sng" dirty="0" err="1">
                <a:latin typeface="Bookman Old Style" panose="02050604050505020204" pitchFamily="18" charset="0"/>
                <a:cs typeface="Times New Roman" panose="02020603050405020304" pitchFamily="18" charset="0"/>
              </a:rPr>
              <a:t>Mylohypoid</a:t>
            </a:r>
            <a:r>
              <a:rPr lang="en-US" altLang="en-US" sz="2400" b="1" u="sng" dirty="0">
                <a:latin typeface="Bookman Old Style" panose="02050604050505020204" pitchFamily="18" charset="0"/>
                <a:cs typeface="Times New Roman" panose="02020603050405020304" pitchFamily="18" charset="0"/>
              </a:rPr>
              <a:t> muscle:</a:t>
            </a:r>
            <a:endParaRPr lang="en-US" altLang="en-US" sz="2400" dirty="0">
              <a:latin typeface="Bookman Old Style" panose="02050604050505020204" pitchFamily="18" charset="0"/>
              <a:cs typeface="Times New Roman" panose="02020603050405020304" pitchFamily="18" charset="0"/>
            </a:endParaRPr>
          </a:p>
          <a:p>
            <a:pPr algn="just" eaLnBrk="1" hangingPunct="1">
              <a:lnSpc>
                <a:spcPct val="110000"/>
              </a:lnSpc>
            </a:pPr>
            <a:r>
              <a:rPr lang="en-US" altLang="en-US" sz="2400" dirty="0">
                <a:latin typeface="Bookman Old Style" panose="02050604050505020204" pitchFamily="18" charset="0"/>
                <a:cs typeface="Times New Roman" panose="02020603050405020304" pitchFamily="18" charset="0"/>
              </a:rPr>
              <a:t>It forms muscular floor of the mouth. Arises from the mylohyoid ridge and rises progressively on the body of mandible. </a:t>
            </a:r>
            <a:endParaRPr lang="en-US" altLang="en-US" sz="2400" dirty="0" smtClean="0">
              <a:latin typeface="Bookman Old Style" panose="02050604050505020204" pitchFamily="18" charset="0"/>
              <a:cs typeface="Times New Roman" panose="02020603050405020304" pitchFamily="18" charset="0"/>
            </a:endParaRPr>
          </a:p>
          <a:p>
            <a:pPr algn="just" eaLnBrk="1" hangingPunct="1">
              <a:lnSpc>
                <a:spcPct val="110000"/>
              </a:lnSpc>
            </a:pPr>
            <a:r>
              <a:rPr lang="en-US" altLang="en-US" sz="2400" dirty="0" smtClean="0">
                <a:latin typeface="Bookman Old Style" panose="02050604050505020204" pitchFamily="18" charset="0"/>
                <a:cs typeface="Times New Roman" panose="02020603050405020304" pitchFamily="18" charset="0"/>
              </a:rPr>
              <a:t>Mylohyoid </a:t>
            </a:r>
            <a:r>
              <a:rPr lang="en-US" altLang="en-US" sz="2400" dirty="0">
                <a:latin typeface="Bookman Old Style" panose="02050604050505020204" pitchFamily="18" charset="0"/>
                <a:cs typeface="Times New Roman" panose="02020603050405020304" pitchFamily="18" charset="0"/>
              </a:rPr>
              <a:t>muscle influences the mid  and anterior portions of interior border of the lingual flange. </a:t>
            </a:r>
            <a:endParaRPr lang="en-US" altLang="en-US" sz="2400" dirty="0" smtClean="0">
              <a:latin typeface="Bookman Old Style" panose="02050604050505020204" pitchFamily="18" charset="0"/>
              <a:cs typeface="Times New Roman" panose="02020603050405020304" pitchFamily="18" charset="0"/>
            </a:endParaRPr>
          </a:p>
          <a:p>
            <a:pPr algn="just" eaLnBrk="1" hangingPunct="1">
              <a:lnSpc>
                <a:spcPct val="110000"/>
              </a:lnSpc>
            </a:pPr>
            <a:r>
              <a:rPr lang="en-US" altLang="en-US" sz="2400" dirty="0" smtClean="0">
                <a:latin typeface="Bookman Old Style" panose="02050604050505020204" pitchFamily="18" charset="0"/>
                <a:cs typeface="Times New Roman" panose="02020603050405020304" pitchFamily="18" charset="0"/>
              </a:rPr>
              <a:t>Length </a:t>
            </a:r>
            <a:r>
              <a:rPr lang="en-US" altLang="en-US" sz="2400" dirty="0">
                <a:latin typeface="Bookman Old Style" panose="02050604050505020204" pitchFamily="18" charset="0"/>
                <a:cs typeface="Times New Roman" panose="02020603050405020304" pitchFamily="18" charset="0"/>
              </a:rPr>
              <a:t>of the flange is determined by displaceability of the floor of the mouth and movements of the </a:t>
            </a:r>
            <a:r>
              <a:rPr lang="en-US" altLang="en-US" sz="2400" dirty="0" smtClean="0">
                <a:latin typeface="Bookman Old Style" panose="02050604050505020204" pitchFamily="18" charset="0"/>
                <a:cs typeface="Times New Roman" panose="02020603050405020304" pitchFamily="18" charset="0"/>
              </a:rPr>
              <a:t>tongue</a:t>
            </a:r>
            <a:r>
              <a:rPr lang="en-US" altLang="en-US" sz="2400" dirty="0">
                <a:latin typeface="Bookman Old Style" panose="02050604050505020204" pitchFamily="18" charset="0"/>
                <a:cs typeface="Times New Roman" panose="02020603050405020304" pitchFamily="18" charset="0"/>
              </a:rPr>
              <a:t>.</a:t>
            </a:r>
            <a:endParaRPr lang="en-US" altLang="en-US" sz="2400" dirty="0">
              <a:latin typeface="Bookman Old Style" panose="02050604050505020204" pitchFamily="18" charset="0"/>
            </a:endParaRPr>
          </a:p>
        </p:txBody>
      </p:sp>
      <p:graphicFrame>
        <p:nvGraphicFramePr>
          <p:cNvPr id="23556" name="Object 4"/>
          <p:cNvGraphicFramePr>
            <a:graphicFrameLocks noChangeAspect="1"/>
          </p:cNvGraphicFramePr>
          <p:nvPr/>
        </p:nvGraphicFramePr>
        <p:xfrm>
          <a:off x="6705600" y="457201"/>
          <a:ext cx="3581400" cy="2295525"/>
        </p:xfrm>
        <a:graphic>
          <a:graphicData uri="http://schemas.openxmlformats.org/presentationml/2006/ole">
            <mc:AlternateContent xmlns:mc="http://schemas.openxmlformats.org/markup-compatibility/2006">
              <mc:Choice xmlns:v="urn:schemas-microsoft-com:vml" Requires="v">
                <p:oleObj spid="_x0000_s35856" name="Photo Editor Photo" r:id="rId3" imgW="4409524" imgH="2828571" progId="MSPhotoEd.3">
                  <p:embed/>
                </p:oleObj>
              </mc:Choice>
              <mc:Fallback>
                <p:oleObj name="Photo Editor Photo" r:id="rId3" imgW="4409524" imgH="2828571" progId="MSPhotoEd.3">
                  <p:embed/>
                  <p:pic>
                    <p:nvPicPr>
                      <p:cNvPr id="2355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57201"/>
                        <a:ext cx="3581400"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7" name="Object 5"/>
          <p:cNvGraphicFramePr>
            <a:graphicFrameLocks noChangeAspect="1"/>
          </p:cNvGraphicFramePr>
          <p:nvPr/>
        </p:nvGraphicFramePr>
        <p:xfrm>
          <a:off x="6705600" y="3678238"/>
          <a:ext cx="3600450" cy="2284412"/>
        </p:xfrm>
        <a:graphic>
          <a:graphicData uri="http://schemas.openxmlformats.org/presentationml/2006/ole">
            <mc:AlternateContent xmlns:mc="http://schemas.openxmlformats.org/markup-compatibility/2006">
              <mc:Choice xmlns:v="urn:schemas-microsoft-com:vml" Requires="v">
                <p:oleObj spid="_x0000_s35857" name="Photo Editor Photo" r:id="rId5" imgW="2762636" imgH="1752381" progId="MSPhotoEd.3">
                  <p:embed/>
                </p:oleObj>
              </mc:Choice>
              <mc:Fallback>
                <p:oleObj name="Photo Editor Photo" r:id="rId5" imgW="2762636" imgH="1752381" progId="MSPhotoEd.3">
                  <p:embed/>
                  <p:pic>
                    <p:nvPicPr>
                      <p:cNvPr id="23557"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3678238"/>
                        <a:ext cx="3600450" cy="228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707898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checkerboard(across)">
                                      <p:cBhvr>
                                        <p:cTn id="7" dur="500"/>
                                        <p:tgtEl>
                                          <p:spTgt spid="23555">
                                            <p:txEl>
                                              <p:pRg st="0" end="0"/>
                                            </p:txEl>
                                          </p:spTgt>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animEffect transition="in" filter="checkerboard(across)">
                                      <p:cBhvr>
                                        <p:cTn id="11" dur="500"/>
                                        <p:tgtEl>
                                          <p:spTgt spid="23555">
                                            <p:txEl>
                                              <p:pRg st="1" end="1"/>
                                            </p:txEl>
                                          </p:spTgt>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animEffect transition="in" filter="checkerboard(across)">
                                      <p:cBhvr>
                                        <p:cTn id="15" dur="500"/>
                                        <p:tgtEl>
                                          <p:spTgt spid="23555">
                                            <p:txEl>
                                              <p:pRg st="2" end="2"/>
                                            </p:txEl>
                                          </p:spTgt>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animEffect transition="in" filter="checkerboard(across)">
                                      <p:cBhvr>
                                        <p:cTn id="19" dur="500"/>
                                        <p:tgtEl>
                                          <p:spTgt spid="23555">
                                            <p:txEl>
                                              <p:pRg st="3" end="3"/>
                                            </p:txEl>
                                          </p:spTgt>
                                        </p:tgtEl>
                                      </p:cBhvr>
                                    </p:animEffect>
                                  </p:childTnLst>
                                </p:cTn>
                              </p:par>
                            </p:childTnLst>
                          </p:cTn>
                        </p:par>
                        <p:par>
                          <p:cTn id="20" fill="hold" nodeType="afterGroup">
                            <p:stCondLst>
                              <p:cond delay="2000"/>
                            </p:stCondLst>
                            <p:childTnLst>
                              <p:par>
                                <p:cTn id="21" presetID="4" presetClass="entr" presetSubtype="16" fill="hold" nodeType="afterEffect">
                                  <p:stCondLst>
                                    <p:cond delay="0"/>
                                  </p:stCondLst>
                                  <p:childTnLst>
                                    <p:set>
                                      <p:cBhvr>
                                        <p:cTn id="22" dur="1" fill="hold">
                                          <p:stCondLst>
                                            <p:cond delay="0"/>
                                          </p:stCondLst>
                                        </p:cTn>
                                        <p:tgtEl>
                                          <p:spTgt spid="23556"/>
                                        </p:tgtEl>
                                        <p:attrNameLst>
                                          <p:attrName>style.visibility</p:attrName>
                                        </p:attrNameLst>
                                      </p:cBhvr>
                                      <p:to>
                                        <p:strVal val="visible"/>
                                      </p:to>
                                    </p:set>
                                    <p:animEffect transition="in" filter="box(in)">
                                      <p:cBhvr>
                                        <p:cTn id="23" dur="500"/>
                                        <p:tgtEl>
                                          <p:spTgt spid="23556"/>
                                        </p:tgtEl>
                                      </p:cBhvr>
                                    </p:animEffect>
                                  </p:childTnLst>
                                </p:cTn>
                              </p:par>
                            </p:childTnLst>
                          </p:cTn>
                        </p:par>
                        <p:par>
                          <p:cTn id="24" fill="hold" nodeType="afterGroup">
                            <p:stCondLst>
                              <p:cond delay="2500"/>
                            </p:stCondLst>
                            <p:childTnLst>
                              <p:par>
                                <p:cTn id="25" presetID="4" presetClass="entr" presetSubtype="32" fill="hold" nodeType="afterEffect">
                                  <p:stCondLst>
                                    <p:cond delay="0"/>
                                  </p:stCondLst>
                                  <p:childTnLst>
                                    <p:set>
                                      <p:cBhvr>
                                        <p:cTn id="26" dur="1" fill="hold">
                                          <p:stCondLst>
                                            <p:cond delay="0"/>
                                          </p:stCondLst>
                                        </p:cTn>
                                        <p:tgtEl>
                                          <p:spTgt spid="23557"/>
                                        </p:tgtEl>
                                        <p:attrNameLst>
                                          <p:attrName>style.visibility</p:attrName>
                                        </p:attrNameLst>
                                      </p:cBhvr>
                                      <p:to>
                                        <p:strVal val="visible"/>
                                      </p:to>
                                    </p:set>
                                    <p:animEffect transition="in" filter="box(out)">
                                      <p:cBhvr>
                                        <p:cTn id="27" dur="5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advAuto="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356839" y="304799"/>
            <a:ext cx="6272561" cy="6029093"/>
          </a:xfrm>
        </p:spPr>
        <p:txBody>
          <a:bodyPr>
            <a:normAutofit/>
          </a:bodyPr>
          <a:lstStyle/>
          <a:p>
            <a:pPr marL="0" indent="0" eaLnBrk="1" hangingPunct="1">
              <a:buNone/>
            </a:pPr>
            <a:r>
              <a:rPr lang="en-US" altLang="en-US" sz="2400" dirty="0" smtClean="0">
                <a:latin typeface="Bookman Old Style" panose="02050604050505020204" pitchFamily="18" charset="0"/>
                <a:cs typeface="Times New Roman" panose="02020603050405020304" pitchFamily="18" charset="0"/>
              </a:rPr>
              <a:t>11</a:t>
            </a:r>
            <a:r>
              <a:rPr lang="en-US" altLang="en-US" sz="2400" dirty="0">
                <a:latin typeface="Bookman Old Style" panose="02050604050505020204" pitchFamily="18" charset="0"/>
                <a:cs typeface="Times New Roman" panose="02020603050405020304" pitchFamily="18" charset="0"/>
              </a:rPr>
              <a:t>.  </a:t>
            </a:r>
            <a:r>
              <a:rPr lang="en-US" altLang="en-US" sz="2400" b="1" u="sng" dirty="0" err="1">
                <a:latin typeface="Bookman Old Style" panose="02050604050505020204" pitchFamily="18" charset="0"/>
                <a:cs typeface="Times New Roman" panose="02020603050405020304" pitchFamily="18" charset="0"/>
              </a:rPr>
              <a:t>Retromylohoid</a:t>
            </a:r>
            <a:r>
              <a:rPr lang="en-US" altLang="en-US" sz="2400" b="1" u="sng" dirty="0">
                <a:latin typeface="Bookman Old Style" panose="02050604050505020204" pitchFamily="18" charset="0"/>
                <a:cs typeface="Times New Roman" panose="02020603050405020304" pitchFamily="18" charset="0"/>
              </a:rPr>
              <a:t> space:</a:t>
            </a:r>
            <a:endParaRPr lang="en-US" altLang="en-US" sz="2400" b="1" dirty="0">
              <a:latin typeface="Bookman Old Style" panose="02050604050505020204" pitchFamily="18" charset="0"/>
              <a:cs typeface="Times New Roman" panose="02020603050405020304" pitchFamily="18" charset="0"/>
            </a:endParaRPr>
          </a:p>
          <a:p>
            <a:pPr algn="just" eaLnBrk="1" hangingPunct="1"/>
            <a:r>
              <a:rPr lang="en-US" altLang="en-US" sz="2400" dirty="0">
                <a:latin typeface="Bookman Old Style" panose="02050604050505020204" pitchFamily="18" charset="0"/>
                <a:cs typeface="Times New Roman" panose="02020603050405020304" pitchFamily="18" charset="0"/>
              </a:rPr>
              <a:t>An anatomic area in the </a:t>
            </a:r>
            <a:r>
              <a:rPr lang="en-US" altLang="en-US" sz="2400" dirty="0" err="1">
                <a:latin typeface="Bookman Old Style" panose="02050604050505020204" pitchFamily="18" charset="0"/>
                <a:cs typeface="Times New Roman" panose="02020603050405020304" pitchFamily="18" charset="0"/>
              </a:rPr>
              <a:t>Alveololingual</a:t>
            </a:r>
            <a:r>
              <a:rPr lang="en-US" altLang="en-US" sz="2400" dirty="0">
                <a:latin typeface="Bookman Old Style" panose="02050604050505020204" pitchFamily="18" charset="0"/>
                <a:cs typeface="Times New Roman" panose="02020603050405020304" pitchFamily="18" charset="0"/>
              </a:rPr>
              <a:t> sulcus just lingual to the retromolar pad bounded </a:t>
            </a:r>
            <a:endParaRPr lang="en-US" altLang="en-US" sz="2400" dirty="0" smtClean="0">
              <a:latin typeface="Bookman Old Style" panose="02050604050505020204" pitchFamily="18" charset="0"/>
              <a:cs typeface="Times New Roman" panose="02020603050405020304" pitchFamily="18" charset="0"/>
            </a:endParaRPr>
          </a:p>
          <a:p>
            <a:pPr algn="just" eaLnBrk="1" hangingPunct="1"/>
            <a:r>
              <a:rPr lang="en-US" altLang="en-US" sz="2400" dirty="0" smtClean="0">
                <a:latin typeface="Bookman Old Style" panose="02050604050505020204" pitchFamily="18" charset="0"/>
                <a:cs typeface="Times New Roman" panose="02020603050405020304" pitchFamily="18" charset="0"/>
              </a:rPr>
              <a:t>anteriorly </a:t>
            </a:r>
            <a:r>
              <a:rPr lang="en-US" altLang="en-US" sz="2400" dirty="0">
                <a:latin typeface="Bookman Old Style" panose="02050604050505020204" pitchFamily="18" charset="0"/>
                <a:cs typeface="Times New Roman" panose="02020603050405020304" pitchFamily="18" charset="0"/>
              </a:rPr>
              <a:t>by the mylohyoid ridge, posteriorly by </a:t>
            </a:r>
            <a:r>
              <a:rPr lang="en-US" altLang="en-US" sz="2400" dirty="0" err="1">
                <a:latin typeface="Bookman Old Style" panose="02050604050505020204" pitchFamily="18" charset="0"/>
                <a:cs typeface="Times New Roman" panose="02020603050405020304" pitchFamily="18" charset="0"/>
              </a:rPr>
              <a:t>retromylohyoid</a:t>
            </a:r>
            <a:r>
              <a:rPr lang="en-US" altLang="en-US" sz="2400" dirty="0">
                <a:latin typeface="Bookman Old Style" panose="02050604050505020204" pitchFamily="18" charset="0"/>
                <a:cs typeface="Times New Roman" panose="02020603050405020304" pitchFamily="18" charset="0"/>
              </a:rPr>
              <a:t> curtain, inferiorly by the floor of the </a:t>
            </a:r>
            <a:r>
              <a:rPr lang="en-US" altLang="en-US" sz="2400" dirty="0" err="1">
                <a:latin typeface="Bookman Old Style" panose="02050604050505020204" pitchFamily="18" charset="0"/>
                <a:cs typeface="Times New Roman" panose="02020603050405020304" pitchFamily="18" charset="0"/>
              </a:rPr>
              <a:t>alveololingual</a:t>
            </a:r>
            <a:r>
              <a:rPr lang="en-US" altLang="en-US" sz="2400" dirty="0">
                <a:latin typeface="Bookman Old Style" panose="02050604050505020204" pitchFamily="18" charset="0"/>
                <a:cs typeface="Times New Roman" panose="02020603050405020304" pitchFamily="18" charset="0"/>
              </a:rPr>
              <a:t> sulcus and </a:t>
            </a:r>
            <a:endParaRPr lang="en-US" altLang="en-US" sz="2400" dirty="0" smtClean="0">
              <a:latin typeface="Bookman Old Style" panose="02050604050505020204" pitchFamily="18" charset="0"/>
              <a:cs typeface="Times New Roman" panose="02020603050405020304" pitchFamily="18" charset="0"/>
            </a:endParaRPr>
          </a:p>
          <a:p>
            <a:pPr marL="0" indent="0" algn="just" eaLnBrk="1" hangingPunct="1">
              <a:buNone/>
            </a:pPr>
            <a:r>
              <a:rPr lang="en-US" altLang="en-US" sz="2400" dirty="0">
                <a:latin typeface="Bookman Old Style" panose="02050604050505020204" pitchFamily="18" charset="0"/>
                <a:cs typeface="Times New Roman" panose="02020603050405020304" pitchFamily="18" charset="0"/>
              </a:rPr>
              <a:t> </a:t>
            </a:r>
            <a:r>
              <a:rPr lang="en-US" altLang="en-US" sz="2400" dirty="0" smtClean="0">
                <a:latin typeface="Bookman Old Style" panose="02050604050505020204" pitchFamily="18" charset="0"/>
                <a:cs typeface="Times New Roman" panose="02020603050405020304" pitchFamily="18" charset="0"/>
              </a:rPr>
              <a:t> </a:t>
            </a:r>
            <a:r>
              <a:rPr lang="en-US" altLang="en-US" sz="2400" dirty="0" err="1" smtClean="0">
                <a:latin typeface="Bookman Old Style" panose="02050604050505020204" pitchFamily="18" charset="0"/>
                <a:cs typeface="Times New Roman" panose="02020603050405020304" pitchFamily="18" charset="0"/>
              </a:rPr>
              <a:t>lingually</a:t>
            </a:r>
            <a:r>
              <a:rPr lang="en-US" altLang="en-US" sz="2400" dirty="0" smtClean="0">
                <a:latin typeface="Bookman Old Style" panose="02050604050505020204" pitchFamily="18" charset="0"/>
                <a:cs typeface="Times New Roman" panose="02020603050405020304" pitchFamily="18" charset="0"/>
              </a:rPr>
              <a:t> </a:t>
            </a:r>
            <a:r>
              <a:rPr lang="en-US" altLang="en-US" sz="2400" dirty="0">
                <a:latin typeface="Bookman Old Style" panose="02050604050505020204" pitchFamily="18" charset="0"/>
                <a:cs typeface="Times New Roman" panose="02020603050405020304" pitchFamily="18" charset="0"/>
              </a:rPr>
              <a:t>by the anterior tonsillar pillar </a:t>
            </a:r>
            <a:r>
              <a:rPr lang="en-US" altLang="en-US" sz="2400" dirty="0" smtClean="0">
                <a:latin typeface="Bookman Old Style" panose="02050604050505020204" pitchFamily="18" charset="0"/>
                <a:cs typeface="Times New Roman" panose="02020603050405020304" pitchFamily="18" charset="0"/>
              </a:rPr>
              <a:t> </a:t>
            </a:r>
          </a:p>
          <a:p>
            <a:pPr marL="0" indent="0" eaLnBrk="1" hangingPunct="1">
              <a:buNone/>
            </a:pPr>
            <a:r>
              <a:rPr lang="en-US" altLang="en-US" sz="2400" dirty="0">
                <a:latin typeface="Bookman Old Style" panose="02050604050505020204" pitchFamily="18" charset="0"/>
                <a:cs typeface="Times New Roman" panose="02020603050405020304" pitchFamily="18" charset="0"/>
              </a:rPr>
              <a:t> </a:t>
            </a:r>
            <a:r>
              <a:rPr lang="en-US" altLang="en-US" sz="2400" dirty="0" smtClean="0">
                <a:latin typeface="Bookman Old Style" panose="02050604050505020204" pitchFamily="18" charset="0"/>
                <a:cs typeface="Times New Roman" panose="02020603050405020304" pitchFamily="18" charset="0"/>
              </a:rPr>
              <a:t> when </a:t>
            </a:r>
            <a:r>
              <a:rPr lang="en-US" altLang="en-US" sz="2400" dirty="0">
                <a:latin typeface="Bookman Old Style" panose="02050604050505020204" pitchFamily="18" charset="0"/>
                <a:cs typeface="Times New Roman" panose="02020603050405020304" pitchFamily="18" charset="0"/>
              </a:rPr>
              <a:t>the tongue is in a relaxed </a:t>
            </a:r>
            <a:r>
              <a:rPr lang="en-US" altLang="en-US" sz="2400" dirty="0" smtClean="0">
                <a:latin typeface="Bookman Old Style" panose="02050604050505020204" pitchFamily="18" charset="0"/>
                <a:cs typeface="Times New Roman" panose="02020603050405020304" pitchFamily="18" charset="0"/>
              </a:rPr>
              <a:t>  </a:t>
            </a:r>
          </a:p>
          <a:p>
            <a:pPr marL="0" indent="0" eaLnBrk="1" hangingPunct="1">
              <a:buNone/>
            </a:pPr>
            <a:r>
              <a:rPr lang="en-US" altLang="en-US" sz="2400" dirty="0">
                <a:latin typeface="Bookman Old Style" panose="02050604050505020204" pitchFamily="18" charset="0"/>
                <a:cs typeface="Times New Roman" panose="02020603050405020304" pitchFamily="18" charset="0"/>
              </a:rPr>
              <a:t> </a:t>
            </a:r>
            <a:r>
              <a:rPr lang="en-US" altLang="en-US" sz="2400" dirty="0" smtClean="0">
                <a:latin typeface="Bookman Old Style" panose="02050604050505020204" pitchFamily="18" charset="0"/>
                <a:cs typeface="Times New Roman" panose="02020603050405020304" pitchFamily="18" charset="0"/>
              </a:rPr>
              <a:t>  position</a:t>
            </a:r>
            <a:r>
              <a:rPr lang="en-US" altLang="en-US" sz="2400" dirty="0">
                <a:latin typeface="Bookman Old Style" panose="02050604050505020204" pitchFamily="18" charset="0"/>
                <a:cs typeface="Times New Roman" panose="02020603050405020304" pitchFamily="18" charset="0"/>
              </a:rPr>
              <a:t>.</a:t>
            </a:r>
          </a:p>
          <a:p>
            <a:pPr algn="just" eaLnBrk="1" hangingPunct="1"/>
            <a:r>
              <a:rPr lang="en-US" altLang="en-US" sz="2400" dirty="0">
                <a:latin typeface="Bookman Old Style" panose="02050604050505020204" pitchFamily="18" charset="0"/>
                <a:cs typeface="Times New Roman" panose="02020603050405020304" pitchFamily="18" charset="0"/>
              </a:rPr>
              <a:t>This space lies at the distal end of </a:t>
            </a:r>
            <a:r>
              <a:rPr lang="en-US" altLang="en-US" sz="2400" dirty="0" err="1">
                <a:latin typeface="Bookman Old Style" panose="02050604050505020204" pitchFamily="18" charset="0"/>
                <a:cs typeface="Times New Roman" panose="02020603050405020304" pitchFamily="18" charset="0"/>
              </a:rPr>
              <a:t>alveolo</a:t>
            </a:r>
            <a:r>
              <a:rPr lang="en-US" altLang="en-US" sz="2400" dirty="0">
                <a:latin typeface="Bookman Old Style" panose="02050604050505020204" pitchFamily="18" charset="0"/>
                <a:cs typeface="Times New Roman" panose="02020603050405020304" pitchFamily="18" charset="0"/>
              </a:rPr>
              <a:t>-lingual sulcus and provides bracing to the mandibular denture.</a:t>
            </a:r>
          </a:p>
          <a:p>
            <a:pPr eaLnBrk="1" hangingPunct="1">
              <a:lnSpc>
                <a:spcPct val="115000"/>
              </a:lnSpc>
            </a:pPr>
            <a:endParaRPr lang="en-US" altLang="en-US" sz="2400" dirty="0">
              <a:latin typeface="Bookman Old Style" panose="02050604050505020204" pitchFamily="18" charset="0"/>
            </a:endParaRPr>
          </a:p>
        </p:txBody>
      </p:sp>
      <p:graphicFrame>
        <p:nvGraphicFramePr>
          <p:cNvPr id="13316" name="Object 4"/>
          <p:cNvGraphicFramePr>
            <a:graphicFrameLocks noChangeAspect="1"/>
          </p:cNvGraphicFramePr>
          <p:nvPr>
            <p:extLst>
              <p:ext uri="{D42A27DB-BD31-4B8C-83A1-F6EECF244321}">
                <p14:modId xmlns:p14="http://schemas.microsoft.com/office/powerpoint/2010/main" val="2709359090"/>
              </p:ext>
            </p:extLst>
          </p:nvPr>
        </p:nvGraphicFramePr>
        <p:xfrm>
          <a:off x="7664606" y="3514494"/>
          <a:ext cx="3605213" cy="2398713"/>
        </p:xfrm>
        <a:graphic>
          <a:graphicData uri="http://schemas.openxmlformats.org/presentationml/2006/ole">
            <mc:AlternateContent xmlns:mc="http://schemas.openxmlformats.org/markup-compatibility/2006">
              <mc:Choice xmlns:v="urn:schemas-microsoft-com:vml" Requires="v">
                <p:oleObj spid="_x0000_s36880" name="Photo Editor Photo" r:id="rId3" imgW="2704762" imgH="1800476" progId="MSPhotoEd.3">
                  <p:embed/>
                </p:oleObj>
              </mc:Choice>
              <mc:Fallback>
                <p:oleObj name="Photo Editor Photo" r:id="rId3" imgW="2704762" imgH="1800476" progId="MSPhotoEd.3">
                  <p:embed/>
                  <p:pic>
                    <p:nvPicPr>
                      <p:cNvPr id="1331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4606" y="3514494"/>
                        <a:ext cx="3605213" cy="239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7" name="Object 5"/>
          <p:cNvGraphicFramePr>
            <a:graphicFrameLocks noChangeAspect="1"/>
          </p:cNvGraphicFramePr>
          <p:nvPr>
            <p:extLst>
              <p:ext uri="{D42A27DB-BD31-4B8C-83A1-F6EECF244321}">
                <p14:modId xmlns:p14="http://schemas.microsoft.com/office/powerpoint/2010/main" val="1235430903"/>
              </p:ext>
            </p:extLst>
          </p:nvPr>
        </p:nvGraphicFramePr>
        <p:xfrm>
          <a:off x="7686908" y="412596"/>
          <a:ext cx="3581400" cy="2295525"/>
        </p:xfrm>
        <a:graphic>
          <a:graphicData uri="http://schemas.openxmlformats.org/presentationml/2006/ole">
            <mc:AlternateContent xmlns:mc="http://schemas.openxmlformats.org/markup-compatibility/2006">
              <mc:Choice xmlns:v="urn:schemas-microsoft-com:vml" Requires="v">
                <p:oleObj spid="_x0000_s36881" name="Photo Editor Photo" r:id="rId5" imgW="4409524" imgH="2828571" progId="MSPhotoEd.3">
                  <p:embed/>
                </p:oleObj>
              </mc:Choice>
              <mc:Fallback>
                <p:oleObj name="Photo Editor Photo" r:id="rId5" imgW="4409524" imgH="2828571" progId="MSPhotoEd.3">
                  <p:embed/>
                  <p:pic>
                    <p:nvPicPr>
                      <p:cNvPr id="13317"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86908" y="412596"/>
                        <a:ext cx="3581400"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6031721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checkerboard(across)">
                                      <p:cBhvr>
                                        <p:cTn id="7" dur="500"/>
                                        <p:tgtEl>
                                          <p:spTgt spid="13315">
                                            <p:txEl>
                                              <p:pRg st="0" end="0"/>
                                            </p:txEl>
                                          </p:spTgt>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animEffect transition="in" filter="checkerboard(across)">
                                      <p:cBhvr>
                                        <p:cTn id="11" dur="500"/>
                                        <p:tgtEl>
                                          <p:spTgt spid="13315">
                                            <p:txEl>
                                              <p:pRg st="1" end="1"/>
                                            </p:txEl>
                                          </p:spTgt>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animEffect transition="in" filter="checkerboard(across)">
                                      <p:cBhvr>
                                        <p:cTn id="15" dur="500"/>
                                        <p:tgtEl>
                                          <p:spTgt spid="13315">
                                            <p:txEl>
                                              <p:pRg st="2" end="2"/>
                                            </p:txEl>
                                          </p:spTgt>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animEffect transition="in" filter="checkerboard(across)">
                                      <p:cBhvr>
                                        <p:cTn id="19" dur="500"/>
                                        <p:tgtEl>
                                          <p:spTgt spid="13315">
                                            <p:txEl>
                                              <p:pRg st="3" end="3"/>
                                            </p:txEl>
                                          </p:spTgt>
                                        </p:tgtEl>
                                      </p:cBhvr>
                                    </p:animEffect>
                                  </p:childTnLst>
                                </p:cTn>
                              </p:par>
                            </p:childTnLst>
                          </p:cTn>
                        </p:par>
                        <p:par>
                          <p:cTn id="20" fill="hold">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animEffect transition="in" filter="checkerboard(across)">
                                      <p:cBhvr>
                                        <p:cTn id="23" dur="500"/>
                                        <p:tgtEl>
                                          <p:spTgt spid="13315">
                                            <p:txEl>
                                              <p:pRg st="4" end="4"/>
                                            </p:txEl>
                                          </p:spTgt>
                                        </p:tgtEl>
                                      </p:cBhvr>
                                    </p:animEffect>
                                  </p:childTnLst>
                                </p:cTn>
                              </p:par>
                            </p:childTnLst>
                          </p:cTn>
                        </p:par>
                        <p:par>
                          <p:cTn id="24" fill="hold">
                            <p:stCondLst>
                              <p:cond delay="2500"/>
                            </p:stCondLst>
                            <p:childTnLst>
                              <p:par>
                                <p:cTn id="25" presetID="5" presetClass="entr" presetSubtype="10" fill="hold" grpId="0" nodeType="afterEffect">
                                  <p:stCondLst>
                                    <p:cond delay="0"/>
                                  </p:stCondLst>
                                  <p:childTnLst>
                                    <p:set>
                                      <p:cBhvr>
                                        <p:cTn id="26" dur="1" fill="hold">
                                          <p:stCondLst>
                                            <p:cond delay="0"/>
                                          </p:stCondLst>
                                        </p:cTn>
                                        <p:tgtEl>
                                          <p:spTgt spid="13315">
                                            <p:txEl>
                                              <p:pRg st="5" end="5"/>
                                            </p:txEl>
                                          </p:spTgt>
                                        </p:tgtEl>
                                        <p:attrNameLst>
                                          <p:attrName>style.visibility</p:attrName>
                                        </p:attrNameLst>
                                      </p:cBhvr>
                                      <p:to>
                                        <p:strVal val="visible"/>
                                      </p:to>
                                    </p:set>
                                    <p:animEffect transition="in" filter="checkerboard(across)">
                                      <p:cBhvr>
                                        <p:cTn id="27" dur="500"/>
                                        <p:tgtEl>
                                          <p:spTgt spid="13315">
                                            <p:txEl>
                                              <p:pRg st="5" end="5"/>
                                            </p:txEl>
                                          </p:spTgt>
                                        </p:tgtEl>
                                      </p:cBhvr>
                                    </p:animEffect>
                                  </p:childTnLst>
                                </p:cTn>
                              </p:par>
                            </p:childTnLst>
                          </p:cTn>
                        </p:par>
                        <p:par>
                          <p:cTn id="28" fill="hold" nodeType="afterGroup">
                            <p:stCondLst>
                              <p:cond delay="3000"/>
                            </p:stCondLst>
                            <p:childTnLst>
                              <p:par>
                                <p:cTn id="29" presetID="5" presetClass="entr" presetSubtype="10" fill="hold" grpId="0" nodeType="afterEffect">
                                  <p:stCondLst>
                                    <p:cond delay="0"/>
                                  </p:stCondLst>
                                  <p:childTnLst>
                                    <p:set>
                                      <p:cBhvr>
                                        <p:cTn id="30" dur="1" fill="hold">
                                          <p:stCondLst>
                                            <p:cond delay="0"/>
                                          </p:stCondLst>
                                        </p:cTn>
                                        <p:tgtEl>
                                          <p:spTgt spid="13315">
                                            <p:txEl>
                                              <p:pRg st="6" end="6"/>
                                            </p:txEl>
                                          </p:spTgt>
                                        </p:tgtEl>
                                        <p:attrNameLst>
                                          <p:attrName>style.visibility</p:attrName>
                                        </p:attrNameLst>
                                      </p:cBhvr>
                                      <p:to>
                                        <p:strVal val="visible"/>
                                      </p:to>
                                    </p:set>
                                    <p:animEffect transition="in" filter="checkerboard(across)">
                                      <p:cBhvr>
                                        <p:cTn id="31" dur="500"/>
                                        <p:tgtEl>
                                          <p:spTgt spid="13315">
                                            <p:txEl>
                                              <p:pRg st="6" end="6"/>
                                            </p:txEl>
                                          </p:spTgt>
                                        </p:tgtEl>
                                      </p:cBhvr>
                                    </p:animEffect>
                                  </p:childTnLst>
                                </p:cTn>
                              </p:par>
                            </p:childTnLst>
                          </p:cTn>
                        </p:par>
                        <p:par>
                          <p:cTn id="32" fill="hold" nodeType="afterGroup">
                            <p:stCondLst>
                              <p:cond delay="3500"/>
                            </p:stCondLst>
                            <p:childTnLst>
                              <p:par>
                                <p:cTn id="33" presetID="4" presetClass="entr" presetSubtype="16" fill="hold" nodeType="afterEffect">
                                  <p:stCondLst>
                                    <p:cond delay="0"/>
                                  </p:stCondLst>
                                  <p:childTnLst>
                                    <p:set>
                                      <p:cBhvr>
                                        <p:cTn id="34" dur="1" fill="hold">
                                          <p:stCondLst>
                                            <p:cond delay="0"/>
                                          </p:stCondLst>
                                        </p:cTn>
                                        <p:tgtEl>
                                          <p:spTgt spid="13317"/>
                                        </p:tgtEl>
                                        <p:attrNameLst>
                                          <p:attrName>style.visibility</p:attrName>
                                        </p:attrNameLst>
                                      </p:cBhvr>
                                      <p:to>
                                        <p:strVal val="visible"/>
                                      </p:to>
                                    </p:set>
                                    <p:animEffect transition="in" filter="box(in)">
                                      <p:cBhvr>
                                        <p:cTn id="35" dur="500"/>
                                        <p:tgtEl>
                                          <p:spTgt spid="13317"/>
                                        </p:tgtEl>
                                      </p:cBhvr>
                                    </p:animEffect>
                                  </p:childTnLst>
                                </p:cTn>
                              </p:par>
                            </p:childTnLst>
                          </p:cTn>
                        </p:par>
                        <p:par>
                          <p:cTn id="36" fill="hold" nodeType="afterGroup">
                            <p:stCondLst>
                              <p:cond delay="4000"/>
                            </p:stCondLst>
                            <p:childTnLst>
                              <p:par>
                                <p:cTn id="37" presetID="4" presetClass="entr" presetSubtype="32" fill="hold" nodeType="afterEffect">
                                  <p:stCondLst>
                                    <p:cond delay="0"/>
                                  </p:stCondLst>
                                  <p:childTnLst>
                                    <p:set>
                                      <p:cBhvr>
                                        <p:cTn id="38" dur="1" fill="hold">
                                          <p:stCondLst>
                                            <p:cond delay="0"/>
                                          </p:stCondLst>
                                        </p:cTn>
                                        <p:tgtEl>
                                          <p:spTgt spid="13316"/>
                                        </p:tgtEl>
                                        <p:attrNameLst>
                                          <p:attrName>style.visibility</p:attrName>
                                        </p:attrNameLst>
                                      </p:cBhvr>
                                      <p:to>
                                        <p:strVal val="visible"/>
                                      </p:to>
                                    </p:set>
                                    <p:animEffect transition="in" filter="box(out)">
                                      <p:cBhvr>
                                        <p:cTn id="39"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6"/>
            <a:ext cx="10515600" cy="683090"/>
          </a:xfrm>
        </p:spPr>
        <p:txBody>
          <a:bodyPr>
            <a:normAutofit fontScale="90000"/>
          </a:bodyPr>
          <a:lstStyle/>
          <a:p>
            <a:r>
              <a:rPr lang="en-US" b="1" dirty="0" smtClean="0"/>
              <a:t>Lingual Vestibule</a:t>
            </a:r>
            <a:endParaRPr lang="en-US" b="1" dirty="0"/>
          </a:p>
        </p:txBody>
      </p:sp>
      <p:sp>
        <p:nvSpPr>
          <p:cNvPr id="4" name="Content Placeholder 3"/>
          <p:cNvSpPr>
            <a:spLocks noGrp="1"/>
          </p:cNvSpPr>
          <p:nvPr>
            <p:ph idx="1"/>
          </p:nvPr>
        </p:nvSpPr>
        <p:spPr>
          <a:xfrm>
            <a:off x="490654" y="1248937"/>
            <a:ext cx="10863146" cy="4928026"/>
          </a:xfrm>
        </p:spPr>
        <p:txBody>
          <a:bodyPr>
            <a:normAutofit fontScale="92500" lnSpcReduction="20000"/>
          </a:bodyPr>
          <a:lstStyle/>
          <a:p>
            <a:pPr>
              <a:buNone/>
            </a:pPr>
            <a:r>
              <a:rPr lang="en-US" dirty="0" smtClean="0"/>
              <a:t>Divided into three Parts </a:t>
            </a:r>
          </a:p>
          <a:p>
            <a:r>
              <a:rPr lang="en-US" dirty="0" smtClean="0"/>
              <a:t>Anterior vestibule </a:t>
            </a:r>
          </a:p>
          <a:p>
            <a:r>
              <a:rPr lang="en-US" dirty="0" smtClean="0"/>
              <a:t> Middle vestibule </a:t>
            </a:r>
          </a:p>
          <a:p>
            <a:r>
              <a:rPr lang="en-US" dirty="0" smtClean="0"/>
              <a:t> Distolingual vestibule</a:t>
            </a:r>
          </a:p>
          <a:p>
            <a:endParaRPr lang="en-US" sz="2200" b="1" dirty="0"/>
          </a:p>
          <a:p>
            <a:r>
              <a:rPr lang="en-US" sz="3000" b="1" dirty="0" smtClean="0"/>
              <a:t>Anterior part of Lingual Vestibule </a:t>
            </a:r>
            <a:endParaRPr lang="en-US" sz="3000" b="1" dirty="0"/>
          </a:p>
          <a:p>
            <a:endParaRPr lang="en-US" dirty="0"/>
          </a:p>
          <a:p>
            <a:r>
              <a:rPr lang="en-US" dirty="0"/>
              <a:t>Also called </a:t>
            </a:r>
            <a:r>
              <a:rPr lang="en-US" dirty="0">
                <a:solidFill>
                  <a:srgbClr val="FF0000"/>
                </a:solidFill>
              </a:rPr>
              <a:t>sublingual crescent area </a:t>
            </a:r>
            <a:endParaRPr lang="en-US" dirty="0" smtClean="0">
              <a:solidFill>
                <a:srgbClr val="FF0000"/>
              </a:solidFill>
            </a:endParaRPr>
          </a:p>
          <a:p>
            <a:r>
              <a:rPr lang="en-US" dirty="0" smtClean="0"/>
              <a:t> </a:t>
            </a:r>
            <a:r>
              <a:rPr lang="en-US" dirty="0"/>
              <a:t>Structures present </a:t>
            </a:r>
            <a:r>
              <a:rPr lang="en-US" dirty="0" smtClean="0"/>
              <a:t> are </a:t>
            </a:r>
            <a:endParaRPr lang="en-US" dirty="0"/>
          </a:p>
          <a:p>
            <a:r>
              <a:rPr lang="en-US" dirty="0"/>
              <a:t> </a:t>
            </a:r>
            <a:r>
              <a:rPr lang="en-US" dirty="0" smtClean="0"/>
              <a:t>     Genioglossus </a:t>
            </a:r>
            <a:r>
              <a:rPr lang="en-US" dirty="0"/>
              <a:t>muscles </a:t>
            </a:r>
          </a:p>
          <a:p>
            <a:r>
              <a:rPr lang="en-US" dirty="0"/>
              <a:t> </a:t>
            </a:r>
            <a:r>
              <a:rPr lang="en-US" dirty="0" smtClean="0"/>
              <a:t>     Lingual </a:t>
            </a:r>
            <a:r>
              <a:rPr lang="en-US" dirty="0"/>
              <a:t>frenum </a:t>
            </a:r>
          </a:p>
          <a:p>
            <a:r>
              <a:rPr lang="en-US" dirty="0" smtClean="0"/>
              <a:t>     </a:t>
            </a:r>
            <a:r>
              <a:rPr lang="en-US" dirty="0"/>
              <a:t>Anterior portion of sublingual gland</a:t>
            </a:r>
          </a:p>
          <a:p>
            <a:endParaRPr lang="en-US" dirty="0"/>
          </a:p>
        </p:txBody>
      </p:sp>
    </p:spTree>
    <p:extLst>
      <p:ext uri="{BB962C8B-B14F-4D97-AF65-F5344CB8AC3E}">
        <p14:creationId xmlns:p14="http://schemas.microsoft.com/office/powerpoint/2010/main" val="1196704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95087" y="362861"/>
            <a:ext cx="10160000" cy="1103091"/>
          </a:xfrm>
        </p:spPr>
        <p:txBody>
          <a:bodyPr>
            <a:normAutofit/>
          </a:bodyPr>
          <a:lstStyle/>
          <a:p>
            <a:r>
              <a:rPr lang="en-US" sz="3600" b="1" dirty="0" smtClean="0">
                <a:solidFill>
                  <a:schemeClr val="tx1"/>
                </a:solidFill>
                <a:effectLst/>
                <a:latin typeface="Times New Roman" panose="02020603050405020304" pitchFamily="18" charset="0"/>
                <a:cs typeface="Times New Roman" panose="02020603050405020304" pitchFamily="18" charset="0"/>
              </a:rPr>
              <a:t>Specific learning Objectives </a:t>
            </a:r>
            <a:endParaRPr lang="en-US" sz="3600" b="1" dirty="0">
              <a:effectLst/>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495583408"/>
              </p:ext>
            </p:extLst>
          </p:nvPr>
        </p:nvGraphicFramePr>
        <p:xfrm>
          <a:off x="856344" y="2438399"/>
          <a:ext cx="10232570" cy="2726994"/>
        </p:xfrm>
        <a:graphic>
          <a:graphicData uri="http://schemas.openxmlformats.org/drawingml/2006/table">
            <a:tbl>
              <a:tblPr firstRow="1" bandRow="1">
                <a:tableStyleId>{5C22544A-7EE6-4342-B048-85BDC9FD1C3A}</a:tableStyleId>
              </a:tblPr>
              <a:tblGrid>
                <a:gridCol w="2700665">
                  <a:extLst>
                    <a:ext uri="{9D8B030D-6E8A-4147-A177-3AD203B41FA5}">
                      <a16:colId xmlns:a16="http://schemas.microsoft.com/office/drawing/2014/main" val="946123654"/>
                    </a:ext>
                  </a:extLst>
                </a:gridCol>
                <a:gridCol w="4459236">
                  <a:extLst>
                    <a:ext uri="{9D8B030D-6E8A-4147-A177-3AD203B41FA5}">
                      <a16:colId xmlns:a16="http://schemas.microsoft.com/office/drawing/2014/main" val="2411658997"/>
                    </a:ext>
                  </a:extLst>
                </a:gridCol>
                <a:gridCol w="3072669">
                  <a:extLst>
                    <a:ext uri="{9D8B030D-6E8A-4147-A177-3AD203B41FA5}">
                      <a16:colId xmlns:a16="http://schemas.microsoft.com/office/drawing/2014/main" val="3411213719"/>
                    </a:ext>
                  </a:extLst>
                </a:gridCol>
              </a:tblGrid>
              <a:tr h="454499">
                <a:tc>
                  <a:txBody>
                    <a:bodyPr/>
                    <a:lstStyle/>
                    <a:p>
                      <a:r>
                        <a:rPr lang="en-US" dirty="0" smtClean="0"/>
                        <a:t>Core areas* </a:t>
                      </a:r>
                      <a:endParaRPr lang="en-US" dirty="0"/>
                    </a:p>
                  </a:txBody>
                  <a:tcPr/>
                </a:tc>
                <a:tc>
                  <a:txBody>
                    <a:bodyPr/>
                    <a:lstStyle/>
                    <a:p>
                      <a:r>
                        <a:rPr lang="en-US" dirty="0" smtClean="0"/>
                        <a:t>Domain</a:t>
                      </a:r>
                      <a:r>
                        <a:rPr lang="en-US" baseline="0" dirty="0" smtClean="0"/>
                        <a:t> **</a:t>
                      </a:r>
                      <a:endParaRPr lang="en-US" dirty="0"/>
                    </a:p>
                  </a:txBody>
                  <a:tcPr/>
                </a:tc>
                <a:tc>
                  <a:txBody>
                    <a:bodyPr/>
                    <a:lstStyle/>
                    <a:p>
                      <a:r>
                        <a:rPr lang="en-US" dirty="0" smtClean="0"/>
                        <a:t>Category #</a:t>
                      </a:r>
                      <a:endParaRPr lang="en-US" dirty="0"/>
                    </a:p>
                  </a:txBody>
                  <a:tcPr/>
                </a:tc>
                <a:extLst>
                  <a:ext uri="{0D108BD9-81ED-4DB2-BD59-A6C34878D82A}">
                    <a16:rowId xmlns:a16="http://schemas.microsoft.com/office/drawing/2014/main" val="868424398"/>
                  </a:ext>
                </a:extLst>
              </a:tr>
              <a:tr h="454499">
                <a:tc>
                  <a:txBody>
                    <a:bodyPr/>
                    <a:lstStyle/>
                    <a:p>
                      <a:pPr>
                        <a:buNone/>
                      </a:pPr>
                      <a:r>
                        <a:rPr lang="en-US" dirty="0" smtClean="0"/>
                        <a:t>Introduction</a:t>
                      </a:r>
                      <a:endParaRPr lang="en-US" dirty="0" smtClean="0"/>
                    </a:p>
                  </a:txBody>
                  <a:tcPr/>
                </a:tc>
                <a:tc>
                  <a:txBody>
                    <a:bodyPr/>
                    <a:lstStyle/>
                    <a:p>
                      <a:r>
                        <a:rPr lang="en-US" dirty="0" smtClean="0"/>
                        <a:t>Cognitive </a:t>
                      </a:r>
                      <a:endParaRPr lang="en-US" dirty="0"/>
                    </a:p>
                  </a:txBody>
                  <a:tcPr/>
                </a:tc>
                <a:tc>
                  <a:txBody>
                    <a:bodyPr/>
                    <a:lstStyle/>
                    <a:p>
                      <a:r>
                        <a:rPr lang="en-US" dirty="0" smtClean="0"/>
                        <a:t>Must know </a:t>
                      </a:r>
                      <a:endParaRPr lang="en-US" dirty="0"/>
                    </a:p>
                  </a:txBody>
                  <a:tcPr/>
                </a:tc>
                <a:extLst>
                  <a:ext uri="{0D108BD9-81ED-4DB2-BD59-A6C34878D82A}">
                    <a16:rowId xmlns:a16="http://schemas.microsoft.com/office/drawing/2014/main" val="3586572506"/>
                  </a:ext>
                </a:extLst>
              </a:tr>
              <a:tr h="454499">
                <a:tc>
                  <a:txBody>
                    <a:bodyPr/>
                    <a:lstStyle/>
                    <a:p>
                      <a:pPr>
                        <a:buNone/>
                      </a:pPr>
                      <a:r>
                        <a:rPr lang="en-US" dirty="0" smtClean="0"/>
                        <a:t>Various landmarks </a:t>
                      </a:r>
                      <a:endParaRPr lang="en-US" dirty="0" smtClean="0"/>
                    </a:p>
                  </a:txBody>
                  <a:tcPr/>
                </a:tc>
                <a:tc>
                  <a:txBody>
                    <a:bodyPr/>
                    <a:lstStyle/>
                    <a:p>
                      <a:r>
                        <a:rPr lang="en-US" dirty="0" smtClean="0"/>
                        <a:t>Cognitive </a:t>
                      </a:r>
                      <a:endParaRPr lang="en-US" dirty="0"/>
                    </a:p>
                  </a:txBody>
                  <a:tcPr/>
                </a:tc>
                <a:tc>
                  <a:txBody>
                    <a:bodyPr/>
                    <a:lstStyle/>
                    <a:p>
                      <a:r>
                        <a:rPr lang="en-US" dirty="0" smtClean="0"/>
                        <a:t>Must know </a:t>
                      </a:r>
                      <a:endParaRPr lang="en-US" dirty="0"/>
                    </a:p>
                  </a:txBody>
                  <a:tcPr/>
                </a:tc>
                <a:extLst>
                  <a:ext uri="{0D108BD9-81ED-4DB2-BD59-A6C34878D82A}">
                    <a16:rowId xmlns:a16="http://schemas.microsoft.com/office/drawing/2014/main" val="4003393192"/>
                  </a:ext>
                </a:extLst>
              </a:tr>
              <a:tr h="454499">
                <a:tc>
                  <a:txBody>
                    <a:bodyPr/>
                    <a:lstStyle/>
                    <a:p>
                      <a:pPr>
                        <a:buNone/>
                      </a:pPr>
                      <a:r>
                        <a:rPr lang="en-US" dirty="0" smtClean="0"/>
                        <a:t>Take Home Message </a:t>
                      </a:r>
                      <a:endParaRPr lang="en-US" dirty="0" smtClean="0"/>
                    </a:p>
                  </a:txBody>
                  <a:tcPr/>
                </a:tc>
                <a:tc>
                  <a:txBody>
                    <a:bodyPr/>
                    <a:lstStyle/>
                    <a:p>
                      <a:r>
                        <a:rPr lang="en-US" dirty="0" smtClean="0"/>
                        <a:t>Cognitive </a:t>
                      </a:r>
                      <a:endParaRPr lang="en-US" dirty="0"/>
                    </a:p>
                  </a:txBody>
                  <a:tcPr/>
                </a:tc>
                <a:tc>
                  <a:txBody>
                    <a:bodyPr/>
                    <a:lstStyle/>
                    <a:p>
                      <a:r>
                        <a:rPr lang="en-US" dirty="0" smtClean="0"/>
                        <a:t>Must know </a:t>
                      </a:r>
                      <a:endParaRPr lang="en-US" dirty="0"/>
                    </a:p>
                  </a:txBody>
                  <a:tcPr/>
                </a:tc>
                <a:extLst>
                  <a:ext uri="{0D108BD9-81ED-4DB2-BD59-A6C34878D82A}">
                    <a16:rowId xmlns:a16="http://schemas.microsoft.com/office/drawing/2014/main" val="1143447766"/>
                  </a:ext>
                </a:extLst>
              </a:tr>
              <a:tr h="454499">
                <a:tc>
                  <a:txBody>
                    <a:bodyPr/>
                    <a:lstStyle/>
                    <a:p>
                      <a:r>
                        <a:rPr lang="en-US" dirty="0" smtClean="0"/>
                        <a:t>Conclusion</a:t>
                      </a:r>
                      <a:r>
                        <a:rPr lang="en-US" baseline="0" dirty="0" smtClean="0"/>
                        <a:t> </a:t>
                      </a:r>
                      <a:endParaRPr lang="en-US" dirty="0"/>
                    </a:p>
                  </a:txBody>
                  <a:tcPr/>
                </a:tc>
                <a:tc>
                  <a:txBody>
                    <a:bodyPr/>
                    <a:lstStyle/>
                    <a:p>
                      <a:r>
                        <a:rPr lang="en-US" dirty="0" smtClean="0"/>
                        <a:t>Cognitive </a:t>
                      </a:r>
                      <a:endParaRPr lang="en-US" dirty="0"/>
                    </a:p>
                  </a:txBody>
                  <a:tcPr/>
                </a:tc>
                <a:tc>
                  <a:txBody>
                    <a:bodyPr/>
                    <a:lstStyle/>
                    <a:p>
                      <a:r>
                        <a:rPr lang="en-US" dirty="0" smtClean="0"/>
                        <a:t>Must know </a:t>
                      </a:r>
                      <a:endParaRPr lang="en-US" dirty="0"/>
                    </a:p>
                  </a:txBody>
                  <a:tcPr/>
                </a:tc>
                <a:extLst>
                  <a:ext uri="{0D108BD9-81ED-4DB2-BD59-A6C34878D82A}">
                    <a16:rowId xmlns:a16="http://schemas.microsoft.com/office/drawing/2014/main" val="2359924706"/>
                  </a:ext>
                </a:extLst>
              </a:tr>
              <a:tr h="454499">
                <a:tc>
                  <a:txBody>
                    <a:bodyPr/>
                    <a:lstStyle/>
                    <a:p>
                      <a:r>
                        <a:rPr lang="en-US" dirty="0" smtClean="0"/>
                        <a:t>Reverences</a:t>
                      </a:r>
                      <a:endParaRPr lang="en-US" dirty="0"/>
                    </a:p>
                  </a:txBody>
                  <a:tcPr/>
                </a:tc>
                <a:tc>
                  <a:txBody>
                    <a:bodyPr/>
                    <a:lstStyle/>
                    <a:p>
                      <a:r>
                        <a:rPr lang="en-US" dirty="0" smtClean="0"/>
                        <a:t>Affective </a:t>
                      </a:r>
                      <a:endParaRPr lang="en-US" dirty="0"/>
                    </a:p>
                  </a:txBody>
                  <a:tcPr/>
                </a:tc>
                <a:tc>
                  <a:txBody>
                    <a:bodyPr/>
                    <a:lstStyle/>
                    <a:p>
                      <a:r>
                        <a:rPr lang="en-US" dirty="0" smtClean="0"/>
                        <a:t>Desired</a:t>
                      </a:r>
                      <a:r>
                        <a:rPr lang="en-US" baseline="0" dirty="0" smtClean="0"/>
                        <a:t> to know</a:t>
                      </a:r>
                      <a:endParaRPr lang="en-US" dirty="0"/>
                    </a:p>
                  </a:txBody>
                  <a:tcPr/>
                </a:tc>
                <a:extLst>
                  <a:ext uri="{0D108BD9-81ED-4DB2-BD59-A6C34878D82A}">
                    <a16:rowId xmlns:a16="http://schemas.microsoft.com/office/drawing/2014/main" val="2577297493"/>
                  </a:ext>
                </a:extLst>
              </a:tr>
            </a:tbl>
          </a:graphicData>
        </a:graphic>
      </p:graphicFrame>
      <p:sp>
        <p:nvSpPr>
          <p:cNvPr id="4" name="Rectangle 3"/>
          <p:cNvSpPr/>
          <p:nvPr/>
        </p:nvSpPr>
        <p:spPr>
          <a:xfrm>
            <a:off x="1175656" y="1878767"/>
            <a:ext cx="9797143" cy="523220"/>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At the end of this presentation the learner is expected to know </a:t>
            </a:r>
            <a:r>
              <a:rPr lang="en-US" sz="2800" b="1" dirty="0" smtClean="0">
                <a:latin typeface="Times New Roman" panose="02020603050405020304" pitchFamily="18" charset="0"/>
                <a:cs typeface="Times New Roman" panose="02020603050405020304" pitchFamily="18" charset="0"/>
              </a:rPr>
              <a:t>;</a:t>
            </a:r>
            <a:endParaRPr lang="en-US" sz="2800" dirty="0"/>
          </a:p>
        </p:txBody>
      </p:sp>
      <p:sp>
        <p:nvSpPr>
          <p:cNvPr id="5" name="Slide Number Placeholder 4"/>
          <p:cNvSpPr>
            <a:spLocks noGrp="1"/>
          </p:cNvSpPr>
          <p:nvPr>
            <p:ph type="sldNum" sz="quarter" idx="12"/>
          </p:nvPr>
        </p:nvSpPr>
        <p:spPr/>
        <p:txBody>
          <a:bodyPr/>
          <a:lstStyle/>
          <a:p>
            <a:fld id="{72795863-2509-495E-A4D3-2D1EB08AA326}" type="slidenum">
              <a:rPr lang="en-US" smtClean="0"/>
              <a:t>2</a:t>
            </a:fld>
            <a:endParaRPr lang="en-US"/>
          </a:p>
        </p:txBody>
      </p:sp>
    </p:spTree>
    <p:extLst>
      <p:ext uri="{BB962C8B-B14F-4D97-AF65-F5344CB8AC3E}">
        <p14:creationId xmlns:p14="http://schemas.microsoft.com/office/powerpoint/2010/main" val="3994717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444" y="535259"/>
            <a:ext cx="10952356" cy="6133170"/>
          </a:xfrm>
        </p:spPr>
        <p:txBody>
          <a:bodyPr>
            <a:normAutofit lnSpcReduction="10000"/>
          </a:bodyPr>
          <a:lstStyle/>
          <a:p>
            <a:r>
              <a:rPr lang="en-US" b="1" dirty="0" smtClean="0"/>
              <a:t>Middle part of Lingual Vestibule </a:t>
            </a:r>
            <a:endParaRPr lang="en-US" b="1" dirty="0"/>
          </a:p>
          <a:p>
            <a:r>
              <a:rPr lang="en-US" dirty="0" smtClean="0"/>
              <a:t> Also called </a:t>
            </a:r>
            <a:r>
              <a:rPr lang="en-US" dirty="0" smtClean="0">
                <a:solidFill>
                  <a:srgbClr val="FF0000"/>
                </a:solidFill>
              </a:rPr>
              <a:t>mylohyoid vestibule  </a:t>
            </a:r>
          </a:p>
          <a:p>
            <a:r>
              <a:rPr lang="en-US" dirty="0" smtClean="0"/>
              <a:t>Is the largest portion of lingual vestibule </a:t>
            </a:r>
          </a:p>
          <a:p>
            <a:r>
              <a:rPr lang="en-US" dirty="0" smtClean="0"/>
              <a:t> Structures seen </a:t>
            </a:r>
          </a:p>
          <a:p>
            <a:r>
              <a:rPr lang="en-US" dirty="0" smtClean="0"/>
              <a:t> </a:t>
            </a:r>
            <a:r>
              <a:rPr lang="en-US" dirty="0" err="1" smtClean="0"/>
              <a:t>Mylohyoid</a:t>
            </a:r>
            <a:r>
              <a:rPr lang="en-US" dirty="0" smtClean="0"/>
              <a:t> muscle </a:t>
            </a:r>
          </a:p>
          <a:p>
            <a:r>
              <a:rPr lang="en-US" dirty="0" smtClean="0"/>
              <a:t> Sublingual gland</a:t>
            </a:r>
          </a:p>
          <a:p>
            <a:r>
              <a:rPr lang="en-US" b="1" dirty="0" smtClean="0"/>
              <a:t>       Posterior </a:t>
            </a:r>
            <a:r>
              <a:rPr lang="en-US" b="1" dirty="0"/>
              <a:t>part of Lingual Vestibule </a:t>
            </a:r>
            <a:endParaRPr lang="en-US" b="1" dirty="0" smtClean="0"/>
          </a:p>
          <a:p>
            <a:r>
              <a:rPr lang="en-US" b="1" dirty="0"/>
              <a:t> </a:t>
            </a:r>
            <a:r>
              <a:rPr lang="en-US" b="1" dirty="0" smtClean="0"/>
              <a:t>      </a:t>
            </a:r>
            <a:r>
              <a:rPr lang="en-US" dirty="0" smtClean="0"/>
              <a:t>Also </a:t>
            </a:r>
            <a:r>
              <a:rPr lang="en-US" dirty="0"/>
              <a:t>called </a:t>
            </a:r>
            <a:r>
              <a:rPr lang="en-US" dirty="0">
                <a:solidFill>
                  <a:srgbClr val="FF0000"/>
                </a:solidFill>
              </a:rPr>
              <a:t>lateral throat form or </a:t>
            </a:r>
            <a:r>
              <a:rPr lang="en-US" dirty="0" err="1">
                <a:solidFill>
                  <a:srgbClr val="FF0000"/>
                </a:solidFill>
              </a:rPr>
              <a:t>retromylohyoid</a:t>
            </a:r>
            <a:r>
              <a:rPr lang="en-US" dirty="0">
                <a:solidFill>
                  <a:srgbClr val="FF0000"/>
                </a:solidFill>
              </a:rPr>
              <a:t> fossa </a:t>
            </a:r>
          </a:p>
          <a:p>
            <a:r>
              <a:rPr lang="en-US" dirty="0" smtClean="0"/>
              <a:t>       </a:t>
            </a:r>
            <a:r>
              <a:rPr lang="en-US" dirty="0"/>
              <a:t>Boundaries </a:t>
            </a:r>
          </a:p>
          <a:p>
            <a:r>
              <a:rPr lang="en-US" dirty="0"/>
              <a:t> </a:t>
            </a:r>
            <a:r>
              <a:rPr lang="en-US" dirty="0" smtClean="0"/>
              <a:t>      Anteriorly </a:t>
            </a:r>
            <a:r>
              <a:rPr lang="en-US" dirty="0"/>
              <a:t>– mylohyoid muscle </a:t>
            </a:r>
          </a:p>
          <a:p>
            <a:r>
              <a:rPr lang="en-US" dirty="0"/>
              <a:t> </a:t>
            </a:r>
            <a:r>
              <a:rPr lang="en-US" dirty="0" smtClean="0"/>
              <a:t>      Laterally </a:t>
            </a:r>
            <a:r>
              <a:rPr lang="en-US" dirty="0"/>
              <a:t>– pear shaped pad </a:t>
            </a:r>
          </a:p>
          <a:p>
            <a:r>
              <a:rPr lang="en-US" dirty="0" smtClean="0"/>
              <a:t>       </a:t>
            </a:r>
            <a:r>
              <a:rPr lang="en-US" dirty="0"/>
              <a:t>Posteriorly – </a:t>
            </a:r>
            <a:r>
              <a:rPr lang="en-US" dirty="0" err="1"/>
              <a:t>retromylohyoid</a:t>
            </a:r>
            <a:r>
              <a:rPr lang="en-US" dirty="0"/>
              <a:t> curtain </a:t>
            </a:r>
          </a:p>
          <a:p>
            <a:r>
              <a:rPr lang="en-US" dirty="0"/>
              <a:t> </a:t>
            </a:r>
            <a:r>
              <a:rPr lang="en-US" dirty="0" smtClean="0"/>
              <a:t>     Medially </a:t>
            </a:r>
            <a:r>
              <a:rPr lang="en-US" dirty="0"/>
              <a:t>- tongue</a:t>
            </a:r>
          </a:p>
          <a:p>
            <a:endParaRPr lang="en-US" dirty="0"/>
          </a:p>
        </p:txBody>
      </p:sp>
    </p:spTree>
    <p:extLst>
      <p:ext uri="{BB962C8B-B14F-4D97-AF65-F5344CB8AC3E}">
        <p14:creationId xmlns:p14="http://schemas.microsoft.com/office/powerpoint/2010/main" val="3762945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kanksha\Desktop\index1.jpg"/>
          <p:cNvPicPr>
            <a:picLocks noGrp="1" noChangeAspect="1" noChangeArrowheads="1"/>
          </p:cNvPicPr>
          <p:nvPr>
            <p:ph idx="1"/>
          </p:nvPr>
        </p:nvPicPr>
        <p:blipFill rotWithShape="1">
          <a:blip r:embed="rId2"/>
          <a:srcRect l="21536" r="24502"/>
          <a:stretch/>
        </p:blipFill>
        <p:spPr bwMode="auto">
          <a:xfrm>
            <a:off x="6200079" y="974748"/>
            <a:ext cx="5531005" cy="5727135"/>
          </a:xfrm>
          <a:prstGeom prst="rect">
            <a:avLst/>
          </a:prstGeom>
          <a:noFill/>
        </p:spPr>
      </p:pic>
      <p:sp>
        <p:nvSpPr>
          <p:cNvPr id="3" name="Rectangle 2"/>
          <p:cNvSpPr/>
          <p:nvPr/>
        </p:nvSpPr>
        <p:spPr>
          <a:xfrm>
            <a:off x="512957" y="1210129"/>
            <a:ext cx="5531004" cy="1384995"/>
          </a:xfrm>
          <a:prstGeom prst="rect">
            <a:avLst/>
          </a:prstGeom>
        </p:spPr>
        <p:txBody>
          <a:bodyPr wrap="square">
            <a:spAutoFit/>
          </a:bodyPr>
          <a:lstStyle/>
          <a:p>
            <a:r>
              <a:rPr lang="en-US" sz="2800" b="1" dirty="0"/>
              <a:t>Posterior part of Lingual Vestibule </a:t>
            </a:r>
          </a:p>
          <a:p>
            <a:r>
              <a:rPr lang="en-US" sz="2800" b="1" dirty="0"/>
              <a:t>       </a:t>
            </a:r>
            <a:r>
              <a:rPr lang="en-US" sz="2800" dirty="0"/>
              <a:t>Also called </a:t>
            </a:r>
            <a:r>
              <a:rPr lang="en-US" sz="2800" dirty="0">
                <a:solidFill>
                  <a:srgbClr val="FF0000"/>
                </a:solidFill>
              </a:rPr>
              <a:t>lateral throat form or </a:t>
            </a:r>
            <a:r>
              <a:rPr lang="en-US" sz="2800" dirty="0" err="1">
                <a:solidFill>
                  <a:srgbClr val="FF0000"/>
                </a:solidFill>
              </a:rPr>
              <a:t>retromylohyoid</a:t>
            </a:r>
            <a:r>
              <a:rPr lang="en-US" sz="2800" dirty="0">
                <a:solidFill>
                  <a:srgbClr val="FF0000"/>
                </a:solidFill>
              </a:rPr>
              <a:t> fossa </a:t>
            </a:r>
          </a:p>
        </p:txBody>
      </p:sp>
    </p:spTree>
    <p:extLst>
      <p:ext uri="{BB962C8B-B14F-4D97-AF65-F5344CB8AC3E}">
        <p14:creationId xmlns:p14="http://schemas.microsoft.com/office/powerpoint/2010/main" val="1794771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468351" y="533400"/>
            <a:ext cx="6084849" cy="5334000"/>
          </a:xfrm>
        </p:spPr>
        <p:txBody>
          <a:bodyPr/>
          <a:lstStyle/>
          <a:p>
            <a:pPr marL="609600" indent="-609600" algn="just">
              <a:lnSpc>
                <a:spcPct val="110000"/>
              </a:lnSpc>
              <a:buFontTx/>
              <a:buAutoNum type="arabicPeriod" startAt="12"/>
            </a:pPr>
            <a:r>
              <a:rPr lang="en-US" altLang="en-US" b="1" dirty="0">
                <a:latin typeface="Bookman Old Style" panose="02050604050505020204" pitchFamily="18" charset="0"/>
                <a:cs typeface="Times New Roman" panose="02020603050405020304" pitchFamily="18" charset="0"/>
              </a:rPr>
              <a:t> Residual alveolar ridge:</a:t>
            </a:r>
          </a:p>
          <a:p>
            <a:pPr marL="609600" indent="-609600" algn="just">
              <a:lnSpc>
                <a:spcPct val="110000"/>
              </a:lnSpc>
              <a:buNone/>
            </a:pPr>
            <a:r>
              <a:rPr lang="en-US" altLang="en-US" dirty="0">
                <a:latin typeface="Bookman Old Style" panose="02050604050505020204" pitchFamily="18" charset="0"/>
                <a:cs typeface="Times New Roman" panose="02020603050405020304" pitchFamily="18" charset="0"/>
              </a:rPr>
              <a:t>	The portion of the alveolar process and its soft tissue covering that remains after the removal of teeth.</a:t>
            </a:r>
            <a:endParaRPr lang="en-US" altLang="en-US" dirty="0" smtClean="0"/>
          </a:p>
        </p:txBody>
      </p:sp>
      <p:graphicFrame>
        <p:nvGraphicFramePr>
          <p:cNvPr id="15364" name="Object 4"/>
          <p:cNvGraphicFramePr>
            <a:graphicFrameLocks noChangeAspect="1"/>
          </p:cNvGraphicFramePr>
          <p:nvPr>
            <p:extLst>
              <p:ext uri="{D42A27DB-BD31-4B8C-83A1-F6EECF244321}">
                <p14:modId xmlns:p14="http://schemas.microsoft.com/office/powerpoint/2010/main" val="103701835"/>
              </p:ext>
            </p:extLst>
          </p:nvPr>
        </p:nvGraphicFramePr>
        <p:xfrm>
          <a:off x="6705599" y="245327"/>
          <a:ext cx="5343163" cy="2507399"/>
        </p:xfrm>
        <a:graphic>
          <a:graphicData uri="http://schemas.openxmlformats.org/presentationml/2006/ole">
            <mc:AlternateContent xmlns:mc="http://schemas.openxmlformats.org/markup-compatibility/2006">
              <mc:Choice xmlns:v="urn:schemas-microsoft-com:vml" Requires="v">
                <p:oleObj spid="_x0000_s37904" name="Photo Editor Photo" r:id="rId3" imgW="4409524" imgH="2828571" progId="MSPhotoEd.3">
                  <p:embed/>
                </p:oleObj>
              </mc:Choice>
              <mc:Fallback>
                <p:oleObj name="Photo Editor Photo" r:id="rId3" imgW="4409524" imgH="2828571" progId="MSPhotoEd.3">
                  <p:embed/>
                  <p:pic>
                    <p:nvPicPr>
                      <p:cNvPr id="1536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599" y="245327"/>
                        <a:ext cx="5343163" cy="2507399"/>
                      </a:xfrm>
                      <a:prstGeom prst="rect">
                        <a:avLst/>
                      </a:prstGeom>
                      <a:noFill/>
                      <a:ln>
                        <a:noFill/>
                      </a:ln>
                      <a:effectLst/>
                    </p:spPr>
                  </p:pic>
                </p:oleObj>
              </mc:Fallback>
            </mc:AlternateContent>
          </a:graphicData>
        </a:graphic>
      </p:graphicFrame>
      <p:graphicFrame>
        <p:nvGraphicFramePr>
          <p:cNvPr id="15365" name="Object 5"/>
          <p:cNvGraphicFramePr>
            <a:graphicFrameLocks noChangeAspect="1"/>
          </p:cNvGraphicFramePr>
          <p:nvPr>
            <p:extLst>
              <p:ext uri="{D42A27DB-BD31-4B8C-83A1-F6EECF244321}">
                <p14:modId xmlns:p14="http://schemas.microsoft.com/office/powerpoint/2010/main" val="2800903193"/>
              </p:ext>
            </p:extLst>
          </p:nvPr>
        </p:nvGraphicFramePr>
        <p:xfrm>
          <a:off x="6906323" y="3313771"/>
          <a:ext cx="4807337" cy="3198541"/>
        </p:xfrm>
        <a:graphic>
          <a:graphicData uri="http://schemas.openxmlformats.org/presentationml/2006/ole">
            <mc:AlternateContent xmlns:mc="http://schemas.openxmlformats.org/markup-compatibility/2006">
              <mc:Choice xmlns:v="urn:schemas-microsoft-com:vml" Requires="v">
                <p:oleObj spid="_x0000_s37905" name="Photo Editor Photo" r:id="rId5" imgW="2704762" imgH="1800476" progId="MSPhotoEd.3">
                  <p:embed/>
                </p:oleObj>
              </mc:Choice>
              <mc:Fallback>
                <p:oleObj name="Photo Editor Photo" r:id="rId5" imgW="2704762" imgH="1800476" progId="MSPhotoEd.3">
                  <p:embed/>
                  <p:pic>
                    <p:nvPicPr>
                      <p:cNvPr id="15365"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6323" y="3313771"/>
                        <a:ext cx="4807337" cy="319854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2056475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9" fill="hold" grpId="0" nodeType="after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strips(upLeft)">
                                      <p:cBhvr>
                                        <p:cTn id="7" dur="500"/>
                                        <p:tgtEl>
                                          <p:spTgt spid="15363">
                                            <p:txEl>
                                              <p:pRg st="0" end="0"/>
                                            </p:txEl>
                                          </p:spTgt>
                                        </p:tgtEl>
                                      </p:cBhvr>
                                    </p:animEffect>
                                  </p:childTnLst>
                                </p:cTn>
                              </p:par>
                            </p:childTnLst>
                          </p:cTn>
                        </p:par>
                        <p:par>
                          <p:cTn id="8" fill="hold" nodeType="afterGroup">
                            <p:stCondLst>
                              <p:cond delay="500"/>
                            </p:stCondLst>
                            <p:childTnLst>
                              <p:par>
                                <p:cTn id="9" presetID="18" presetClass="entr" presetSubtype="9" fill="hold" grpId="0" nodeType="after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animEffect transition="in" filter="strips(upLeft)">
                                      <p:cBhvr>
                                        <p:cTn id="11" dur="500"/>
                                        <p:tgtEl>
                                          <p:spTgt spid="15363">
                                            <p:txEl>
                                              <p:pRg st="1" end="1"/>
                                            </p:txEl>
                                          </p:spTgt>
                                        </p:tgtEl>
                                      </p:cBhvr>
                                    </p:animEffect>
                                  </p:childTnLst>
                                </p:cTn>
                              </p:par>
                            </p:childTnLst>
                          </p:cTn>
                        </p:par>
                        <p:par>
                          <p:cTn id="12" fill="hold" nodeType="afterGroup">
                            <p:stCondLst>
                              <p:cond delay="1000"/>
                            </p:stCondLst>
                            <p:childTnLst>
                              <p:par>
                                <p:cTn id="13" presetID="4" presetClass="entr" presetSubtype="16" fill="hold" nodeType="afterEffect">
                                  <p:stCondLst>
                                    <p:cond delay="0"/>
                                  </p:stCondLst>
                                  <p:childTnLst>
                                    <p:set>
                                      <p:cBhvr>
                                        <p:cTn id="14" dur="1" fill="hold">
                                          <p:stCondLst>
                                            <p:cond delay="0"/>
                                          </p:stCondLst>
                                        </p:cTn>
                                        <p:tgtEl>
                                          <p:spTgt spid="15364"/>
                                        </p:tgtEl>
                                        <p:attrNameLst>
                                          <p:attrName>style.visibility</p:attrName>
                                        </p:attrNameLst>
                                      </p:cBhvr>
                                      <p:to>
                                        <p:strVal val="visible"/>
                                      </p:to>
                                    </p:set>
                                    <p:animEffect transition="in" filter="box(in)">
                                      <p:cBhvr>
                                        <p:cTn id="15" dur="500"/>
                                        <p:tgtEl>
                                          <p:spTgt spid="15364"/>
                                        </p:tgtEl>
                                      </p:cBhvr>
                                    </p:animEffect>
                                  </p:childTnLst>
                                </p:cTn>
                              </p:par>
                            </p:childTnLst>
                          </p:cTn>
                        </p:par>
                        <p:par>
                          <p:cTn id="16" fill="hold" nodeType="afterGroup">
                            <p:stCondLst>
                              <p:cond delay="1500"/>
                            </p:stCondLst>
                            <p:childTnLst>
                              <p:par>
                                <p:cTn id="17" presetID="4" presetClass="entr" presetSubtype="32" fill="hold" nodeType="afterEffect">
                                  <p:stCondLst>
                                    <p:cond delay="0"/>
                                  </p:stCondLst>
                                  <p:childTnLst>
                                    <p:set>
                                      <p:cBhvr>
                                        <p:cTn id="18" dur="1" fill="hold">
                                          <p:stCondLst>
                                            <p:cond delay="0"/>
                                          </p:stCondLst>
                                        </p:cTn>
                                        <p:tgtEl>
                                          <p:spTgt spid="15365"/>
                                        </p:tgtEl>
                                        <p:attrNameLst>
                                          <p:attrName>style.visibility</p:attrName>
                                        </p:attrNameLst>
                                      </p:cBhvr>
                                      <p:to>
                                        <p:strVal val="visible"/>
                                      </p:to>
                                    </p:set>
                                    <p:animEffect transition="in" filter="box(out)">
                                      <p:cBhvr>
                                        <p:cTn id="19"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advAuto="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7" name="Object 3"/>
          <p:cNvGraphicFramePr>
            <a:graphicFrameLocks noGrp="1" noChangeAspect="1"/>
          </p:cNvGraphicFramePr>
          <p:nvPr>
            <p:ph type="body" idx="1"/>
          </p:nvPr>
        </p:nvGraphicFramePr>
        <p:xfrm>
          <a:off x="2057400" y="533400"/>
          <a:ext cx="3886200" cy="2586038"/>
        </p:xfrm>
        <a:graphic>
          <a:graphicData uri="http://schemas.openxmlformats.org/presentationml/2006/ole">
            <mc:AlternateContent xmlns:mc="http://schemas.openxmlformats.org/markup-compatibility/2006">
              <mc:Choice xmlns:v="urn:schemas-microsoft-com:vml" Requires="v">
                <p:oleObj spid="_x0000_s38938" name="Photo Editor Photo" r:id="rId3" imgW="2619048" imgH="1743318" progId="MSPhotoEd.3">
                  <p:embed/>
                </p:oleObj>
              </mc:Choice>
              <mc:Fallback>
                <p:oleObj name="Photo Editor Photo" r:id="rId3" imgW="2619048" imgH="1743318" progId="MSPhotoEd.3">
                  <p:embed/>
                  <p:pic>
                    <p:nvPicPr>
                      <p:cNvPr id="1638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533400"/>
                        <a:ext cx="3886200" cy="2586038"/>
                      </a:xfrm>
                      <a:prstGeom prst="rect">
                        <a:avLst/>
                      </a:prstGeom>
                    </p:spPr>
                  </p:pic>
                </p:oleObj>
              </mc:Fallback>
            </mc:AlternateContent>
          </a:graphicData>
        </a:graphic>
      </p:graphicFrame>
      <p:graphicFrame>
        <p:nvGraphicFramePr>
          <p:cNvPr id="16388" name="Object 4"/>
          <p:cNvGraphicFramePr>
            <a:graphicFrameLocks noChangeAspect="1"/>
          </p:cNvGraphicFramePr>
          <p:nvPr/>
        </p:nvGraphicFramePr>
        <p:xfrm>
          <a:off x="6629400" y="609600"/>
          <a:ext cx="3733800" cy="2484438"/>
        </p:xfrm>
        <a:graphic>
          <a:graphicData uri="http://schemas.openxmlformats.org/presentationml/2006/ole">
            <mc:AlternateContent xmlns:mc="http://schemas.openxmlformats.org/markup-compatibility/2006">
              <mc:Choice xmlns:v="urn:schemas-microsoft-com:vml" Requires="v">
                <p:oleObj spid="_x0000_s38939" name="Photo Editor Photo" r:id="rId5" imgW="2704762" imgH="1800476" progId="MSPhotoEd.3">
                  <p:embed/>
                </p:oleObj>
              </mc:Choice>
              <mc:Fallback>
                <p:oleObj name="Photo Editor Photo" r:id="rId5" imgW="2704762" imgH="1800476" progId="MSPhotoEd.3">
                  <p:embed/>
                  <p:pic>
                    <p:nvPicPr>
                      <p:cNvPr id="16388"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609600"/>
                        <a:ext cx="3733800" cy="248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9" name="Object 5"/>
          <p:cNvGraphicFramePr>
            <a:graphicFrameLocks noChangeAspect="1"/>
          </p:cNvGraphicFramePr>
          <p:nvPr/>
        </p:nvGraphicFramePr>
        <p:xfrm>
          <a:off x="2057400" y="3808413"/>
          <a:ext cx="3962400" cy="2514600"/>
        </p:xfrm>
        <a:graphic>
          <a:graphicData uri="http://schemas.openxmlformats.org/presentationml/2006/ole">
            <mc:AlternateContent xmlns:mc="http://schemas.openxmlformats.org/markup-compatibility/2006">
              <mc:Choice xmlns:v="urn:schemas-microsoft-com:vml" Requires="v">
                <p:oleObj spid="_x0000_s38940" name="Photo Editor Photo" r:id="rId7" imgW="2762636" imgH="1752381" progId="MSPhotoEd.3">
                  <p:embed/>
                </p:oleObj>
              </mc:Choice>
              <mc:Fallback>
                <p:oleObj name="Photo Editor Photo" r:id="rId7" imgW="2762636" imgH="1752381" progId="MSPhotoEd.3">
                  <p:embed/>
                  <p:pic>
                    <p:nvPicPr>
                      <p:cNvPr id="16389"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3808413"/>
                        <a:ext cx="39624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0" name="Object 6"/>
          <p:cNvGraphicFramePr>
            <a:graphicFrameLocks noChangeAspect="1"/>
          </p:cNvGraphicFramePr>
          <p:nvPr/>
        </p:nvGraphicFramePr>
        <p:xfrm>
          <a:off x="6629400" y="3867151"/>
          <a:ext cx="3657600" cy="2303463"/>
        </p:xfrm>
        <a:graphic>
          <a:graphicData uri="http://schemas.openxmlformats.org/presentationml/2006/ole">
            <mc:AlternateContent xmlns:mc="http://schemas.openxmlformats.org/markup-compatibility/2006">
              <mc:Choice xmlns:v="urn:schemas-microsoft-com:vml" Requires="v">
                <p:oleObj spid="_x0000_s38941" name="Photo Editor Photo" r:id="rId9" imgW="2752381" imgH="1733333" progId="MSPhotoEd.3">
                  <p:embed/>
                </p:oleObj>
              </mc:Choice>
              <mc:Fallback>
                <p:oleObj name="Photo Editor Photo" r:id="rId9" imgW="2752381" imgH="1733333" progId="MSPhotoEd.3">
                  <p:embed/>
                  <p:pic>
                    <p:nvPicPr>
                      <p:cNvPr id="1639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29400" y="3867151"/>
                        <a:ext cx="3657600" cy="230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0319504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box(out)">
                                      <p:cBhvr>
                                        <p:cTn id="7" dur="500"/>
                                        <p:tgtEl>
                                          <p:spTgt spid="16387"/>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16388"/>
                                        </p:tgtEl>
                                        <p:attrNameLst>
                                          <p:attrName>style.visibility</p:attrName>
                                        </p:attrNameLst>
                                      </p:cBhvr>
                                      <p:to>
                                        <p:strVal val="visible"/>
                                      </p:to>
                                    </p:set>
                                    <p:animEffect transition="in" filter="box(in)">
                                      <p:cBhvr>
                                        <p:cTn id="11" dur="500"/>
                                        <p:tgtEl>
                                          <p:spTgt spid="16388"/>
                                        </p:tgtEl>
                                      </p:cBhvr>
                                    </p:animEffect>
                                  </p:childTnLst>
                                </p:cTn>
                              </p:par>
                            </p:childTnLst>
                          </p:cTn>
                        </p:par>
                        <p:par>
                          <p:cTn id="12" fill="hold" nodeType="afterGroup">
                            <p:stCondLst>
                              <p:cond delay="1000"/>
                            </p:stCondLst>
                            <p:childTnLst>
                              <p:par>
                                <p:cTn id="13" presetID="4" presetClass="entr" presetSubtype="32" fill="hold" nodeType="afterEffect">
                                  <p:stCondLst>
                                    <p:cond delay="0"/>
                                  </p:stCondLst>
                                  <p:childTnLst>
                                    <p:set>
                                      <p:cBhvr>
                                        <p:cTn id="14" dur="1" fill="hold">
                                          <p:stCondLst>
                                            <p:cond delay="0"/>
                                          </p:stCondLst>
                                        </p:cTn>
                                        <p:tgtEl>
                                          <p:spTgt spid="16389"/>
                                        </p:tgtEl>
                                        <p:attrNameLst>
                                          <p:attrName>style.visibility</p:attrName>
                                        </p:attrNameLst>
                                      </p:cBhvr>
                                      <p:to>
                                        <p:strVal val="visible"/>
                                      </p:to>
                                    </p:set>
                                    <p:animEffect transition="in" filter="box(out)">
                                      <p:cBhvr>
                                        <p:cTn id="15" dur="500"/>
                                        <p:tgtEl>
                                          <p:spTgt spid="16389"/>
                                        </p:tgtEl>
                                      </p:cBhvr>
                                    </p:animEffect>
                                  </p:childTnLst>
                                </p:cTn>
                              </p:par>
                            </p:childTnLst>
                          </p:cTn>
                        </p:par>
                        <p:par>
                          <p:cTn id="16" fill="hold" nodeType="afterGroup">
                            <p:stCondLst>
                              <p:cond delay="1500"/>
                            </p:stCondLst>
                            <p:childTnLst>
                              <p:par>
                                <p:cTn id="17" presetID="4" presetClass="entr" presetSubtype="16" fill="hold" nodeType="afterEffect">
                                  <p:stCondLst>
                                    <p:cond delay="0"/>
                                  </p:stCondLst>
                                  <p:childTnLst>
                                    <p:set>
                                      <p:cBhvr>
                                        <p:cTn id="18" dur="1" fill="hold">
                                          <p:stCondLst>
                                            <p:cond delay="0"/>
                                          </p:stCondLst>
                                        </p:cTn>
                                        <p:tgtEl>
                                          <p:spTgt spid="16390"/>
                                        </p:tgtEl>
                                        <p:attrNameLst>
                                          <p:attrName>style.visibility</p:attrName>
                                        </p:attrNameLst>
                                      </p:cBhvr>
                                      <p:to>
                                        <p:strVal val="visible"/>
                                      </p:to>
                                    </p:set>
                                    <p:animEffect transition="in" filter="box(in)">
                                      <p:cBhvr>
                                        <p:cTn id="19" dur="5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link</a:t>
            </a:r>
            <a:endParaRPr lang="en-US" dirty="0"/>
          </a:p>
        </p:txBody>
      </p:sp>
      <p:sp>
        <p:nvSpPr>
          <p:cNvPr id="3" name="Content Placeholder 2"/>
          <p:cNvSpPr>
            <a:spLocks noGrp="1"/>
          </p:cNvSpPr>
          <p:nvPr>
            <p:ph idx="1"/>
          </p:nvPr>
        </p:nvSpPr>
        <p:spPr/>
        <p:txBody>
          <a:bodyPr/>
          <a:lstStyle/>
          <a:p>
            <a:r>
              <a:rPr lang="en-US" dirty="0" smtClean="0">
                <a:hlinkClick r:id="rId2"/>
              </a:rPr>
              <a:t>https://www.youtube.com/watch?v=M0dMzT3ASjM</a:t>
            </a:r>
            <a:endParaRPr lang="en-US" dirty="0"/>
          </a:p>
        </p:txBody>
      </p:sp>
    </p:spTree>
    <p:extLst>
      <p:ext uri="{BB962C8B-B14F-4D97-AF65-F5344CB8AC3E}">
        <p14:creationId xmlns:p14="http://schemas.microsoft.com/office/powerpoint/2010/main" val="3425189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35429" y="727756"/>
            <a:ext cx="11393714" cy="752702"/>
          </a:xfrm>
        </p:spPr>
        <p:txBody>
          <a:bodyPr>
            <a:normAutofit/>
          </a:bodyPr>
          <a:lstStyle/>
          <a:p>
            <a:r>
              <a:rPr lang="en-US" sz="3600" b="1" dirty="0" smtClean="0">
                <a:solidFill>
                  <a:schemeClr val="tx1"/>
                </a:solidFill>
                <a:effectLst/>
                <a:latin typeface="Times New Roman" panose="02020603050405020304" pitchFamily="18" charset="0"/>
                <a:cs typeface="Times New Roman" panose="02020603050405020304" pitchFamily="18" charset="0"/>
              </a:rPr>
              <a:t>TAKE HOME MESSEGE  </a:t>
            </a:r>
            <a:endParaRPr lang="en-US" sz="3600" b="1" dirty="0">
              <a:effectLst/>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72795863-2509-495E-A4D3-2D1EB08AA326}" type="slidenum">
              <a:rPr lang="en-US" smtClean="0"/>
              <a:t>25</a:t>
            </a:fld>
            <a:endParaRPr lang="en-US"/>
          </a:p>
        </p:txBody>
      </p:sp>
      <p:sp>
        <p:nvSpPr>
          <p:cNvPr id="3" name="Rectangle 2"/>
          <p:cNvSpPr/>
          <p:nvPr/>
        </p:nvSpPr>
        <p:spPr>
          <a:xfrm>
            <a:off x="579863" y="2341756"/>
            <a:ext cx="10437542" cy="1815882"/>
          </a:xfrm>
          <a:prstGeom prst="rect">
            <a:avLst/>
          </a:prstGeom>
        </p:spPr>
        <p:txBody>
          <a:bodyPr wrap="square">
            <a:spAutoFit/>
          </a:bodyPr>
          <a:lstStyle/>
          <a:p>
            <a:pPr marL="457200" indent="-457200">
              <a:buFont typeface="Wingdings" panose="05000000000000000000" pitchFamily="2" charset="2"/>
              <a:buChar char="Ø"/>
            </a:pPr>
            <a:r>
              <a:rPr lang="en-US" sz="2800" dirty="0"/>
              <a:t>The influence of the limiting structures in the mandible is </a:t>
            </a:r>
            <a:r>
              <a:rPr lang="en-US" sz="2800" dirty="0" smtClean="0"/>
              <a:t>more hence  </a:t>
            </a:r>
            <a:r>
              <a:rPr lang="en-US" sz="2800" dirty="0"/>
              <a:t>difficult to record </a:t>
            </a:r>
            <a:r>
              <a:rPr lang="en-US" sz="2800" dirty="0" smtClean="0"/>
              <a:t>them than </a:t>
            </a:r>
            <a:r>
              <a:rPr lang="en-US" sz="2800" dirty="0"/>
              <a:t>in the maxilla</a:t>
            </a:r>
            <a:r>
              <a:rPr lang="en-US" sz="2800" dirty="0" smtClean="0"/>
              <a:t>.</a:t>
            </a:r>
          </a:p>
          <a:p>
            <a:pPr marL="457200" indent="-457200">
              <a:buFont typeface="Wingdings" panose="05000000000000000000" pitchFamily="2" charset="2"/>
              <a:buChar char="Ø"/>
            </a:pPr>
            <a:endParaRPr lang="en-US" sz="2800" dirty="0"/>
          </a:p>
          <a:p>
            <a:pPr marL="457200" indent="-457200">
              <a:buFont typeface="Wingdings" panose="05000000000000000000" pitchFamily="2" charset="2"/>
              <a:buChar char="Ø"/>
            </a:pPr>
            <a:r>
              <a:rPr lang="en-US" sz="2800" dirty="0"/>
              <a:t>Anatomical landmarks are important when making prosthesis.</a:t>
            </a:r>
          </a:p>
        </p:txBody>
      </p:sp>
    </p:spTree>
    <p:extLst>
      <p:ext uri="{BB962C8B-B14F-4D97-AF65-F5344CB8AC3E}">
        <p14:creationId xmlns:p14="http://schemas.microsoft.com/office/powerpoint/2010/main" val="5569233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anose="02020603050405020304" pitchFamily="18" charset="0"/>
                <a:cs typeface="Times New Roman" panose="02020603050405020304" pitchFamily="18" charset="0"/>
              </a:rPr>
              <a:t>REFERENCES</a:t>
            </a:r>
            <a:r>
              <a:rPr lang="en-US" dirty="0" smtClean="0"/>
              <a:t> </a:t>
            </a:r>
            <a:endParaRPr lang="en-US" sz="2200" dirty="0"/>
          </a:p>
        </p:txBody>
      </p:sp>
      <p:sp>
        <p:nvSpPr>
          <p:cNvPr id="3" name="Slide Number Placeholder 2"/>
          <p:cNvSpPr>
            <a:spLocks noGrp="1"/>
          </p:cNvSpPr>
          <p:nvPr>
            <p:ph type="sldNum" sz="quarter" idx="12"/>
          </p:nvPr>
        </p:nvSpPr>
        <p:spPr/>
        <p:txBody>
          <a:bodyPr/>
          <a:lstStyle/>
          <a:p>
            <a:fld id="{72795863-2509-495E-A4D3-2D1EB08AA326}" type="slidenum">
              <a:rPr lang="en-US" smtClean="0"/>
              <a:t>26</a:t>
            </a:fld>
            <a:endParaRPr lang="en-US"/>
          </a:p>
        </p:txBody>
      </p:sp>
      <p:sp>
        <p:nvSpPr>
          <p:cNvPr id="4" name="Rectangle 3"/>
          <p:cNvSpPr/>
          <p:nvPr/>
        </p:nvSpPr>
        <p:spPr>
          <a:xfrm>
            <a:off x="535259" y="1583473"/>
            <a:ext cx="11329639" cy="2677656"/>
          </a:xfrm>
          <a:prstGeom prst="rect">
            <a:avLst/>
          </a:prstGeom>
        </p:spPr>
        <p:txBody>
          <a:bodyPr wrap="square">
            <a:spAutoFit/>
          </a:bodyPr>
          <a:lstStyle/>
          <a:p>
            <a:r>
              <a:rPr lang="en-US" sz="2800" dirty="0"/>
              <a:t>Prosthodontic treatment for edentulous patients. </a:t>
            </a:r>
            <a:r>
              <a:rPr lang="en-US" sz="2800" dirty="0" err="1"/>
              <a:t>Zarb</a:t>
            </a:r>
            <a:r>
              <a:rPr lang="en-US" sz="2800" dirty="0"/>
              <a:t> </a:t>
            </a:r>
            <a:r>
              <a:rPr lang="en-US" sz="2800" dirty="0" err="1"/>
              <a:t>Bolender</a:t>
            </a:r>
            <a:r>
              <a:rPr lang="en-US" sz="2800" dirty="0"/>
              <a:t>. 12</a:t>
            </a:r>
            <a:r>
              <a:rPr lang="en-US" sz="2800" baseline="30000" dirty="0"/>
              <a:t>th</a:t>
            </a:r>
            <a:r>
              <a:rPr lang="en-US" sz="2800" dirty="0"/>
              <a:t> </a:t>
            </a:r>
            <a:r>
              <a:rPr lang="en-US" sz="2800" dirty="0" err="1"/>
              <a:t>ed</a:t>
            </a:r>
            <a:r>
              <a:rPr lang="en-US" sz="2800" dirty="0"/>
              <a:t> page </a:t>
            </a:r>
            <a:r>
              <a:rPr lang="en-US" sz="2800" dirty="0" smtClean="0"/>
              <a:t> </a:t>
            </a:r>
            <a:endParaRPr lang="en-US" sz="2800" dirty="0"/>
          </a:p>
          <a:p>
            <a:r>
              <a:rPr lang="en-US" sz="2800" dirty="0"/>
              <a:t>Essentials of complete denture. Winkler </a:t>
            </a:r>
            <a:r>
              <a:rPr lang="en-US" sz="2800" dirty="0" smtClean="0"/>
              <a:t> </a:t>
            </a:r>
          </a:p>
          <a:p>
            <a:r>
              <a:rPr lang="en-US" sz="2800" dirty="0" smtClean="0"/>
              <a:t>Syllabus </a:t>
            </a:r>
            <a:r>
              <a:rPr lang="en-US" sz="2800" dirty="0"/>
              <a:t>of Complete </a:t>
            </a:r>
            <a:r>
              <a:rPr lang="en-US" sz="2800" dirty="0" smtClean="0"/>
              <a:t>dentures    </a:t>
            </a:r>
            <a:r>
              <a:rPr lang="en-US" sz="2800" dirty="0" err="1" smtClean="0"/>
              <a:t>Heartwell</a:t>
            </a:r>
            <a:r>
              <a:rPr lang="en-US" sz="2800" dirty="0" smtClean="0"/>
              <a:t> </a:t>
            </a:r>
            <a:endParaRPr lang="en-US" sz="2800" dirty="0"/>
          </a:p>
          <a:p>
            <a:endParaRPr lang="en-US" sz="2800" dirty="0"/>
          </a:p>
          <a:p>
            <a:endParaRPr lang="en-US" sz="2800" dirty="0"/>
          </a:p>
        </p:txBody>
      </p:sp>
    </p:spTree>
    <p:extLst>
      <p:ext uri="{BB962C8B-B14F-4D97-AF65-F5344CB8AC3E}">
        <p14:creationId xmlns:p14="http://schemas.microsoft.com/office/powerpoint/2010/main" val="15461201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838200" y="232229"/>
            <a:ext cx="10515600" cy="1458459"/>
          </a:xfrm>
        </p:spPr>
        <p:txBody>
          <a:bodyPr/>
          <a:lstStyle/>
          <a:p>
            <a:r>
              <a:rPr lang="en-US" dirty="0" smtClean="0">
                <a:latin typeface="Times New Roman" panose="02020603050405020304" pitchFamily="18" charset="0"/>
                <a:cs typeface="Times New Roman" panose="02020603050405020304" pitchFamily="18" charset="0"/>
              </a:rPr>
              <a:t>Question &amp; Answer Session</a:t>
            </a:r>
            <a:endParaRPr lang="en-US" sz="2400" dirty="0"/>
          </a:p>
        </p:txBody>
      </p:sp>
      <p:sp>
        <p:nvSpPr>
          <p:cNvPr id="2" name="Slide Number Placeholder 1"/>
          <p:cNvSpPr>
            <a:spLocks noGrp="1"/>
          </p:cNvSpPr>
          <p:nvPr>
            <p:ph type="sldNum" sz="quarter" idx="12"/>
          </p:nvPr>
        </p:nvSpPr>
        <p:spPr/>
        <p:txBody>
          <a:bodyPr/>
          <a:lstStyle/>
          <a:p>
            <a:fld id="{72795863-2509-495E-A4D3-2D1EB08AA326}" type="slidenum">
              <a:rPr lang="en-US" smtClean="0"/>
              <a:t>27</a:t>
            </a:fld>
            <a:endParaRPr lang="en-US"/>
          </a:p>
        </p:txBody>
      </p:sp>
      <p:sp>
        <p:nvSpPr>
          <p:cNvPr id="5" name="Rectangle 4"/>
          <p:cNvSpPr/>
          <p:nvPr/>
        </p:nvSpPr>
        <p:spPr>
          <a:xfrm>
            <a:off x="981307" y="2118731"/>
            <a:ext cx="8564137" cy="1384995"/>
          </a:xfrm>
          <a:prstGeom prst="rect">
            <a:avLst/>
          </a:prstGeom>
        </p:spPr>
        <p:txBody>
          <a:bodyPr wrap="square">
            <a:spAutoFit/>
          </a:bodyPr>
          <a:lstStyle/>
          <a:p>
            <a:r>
              <a:rPr lang="en-US" sz="2800" dirty="0"/>
              <a:t>Primary supporting area of mandibular arch?</a:t>
            </a:r>
          </a:p>
          <a:p>
            <a:r>
              <a:rPr lang="en-US" sz="2800" dirty="0" err="1"/>
              <a:t>Releif</a:t>
            </a:r>
            <a:r>
              <a:rPr lang="en-US" sz="2800" dirty="0"/>
              <a:t> areas of mandibular arch?</a:t>
            </a:r>
          </a:p>
          <a:p>
            <a:r>
              <a:rPr lang="en-US" sz="2800" dirty="0"/>
              <a:t>Boundaries of buccal shelf area?</a:t>
            </a:r>
          </a:p>
        </p:txBody>
      </p:sp>
    </p:spTree>
    <p:extLst>
      <p:ext uri="{BB962C8B-B14F-4D97-AF65-F5344CB8AC3E}">
        <p14:creationId xmlns:p14="http://schemas.microsoft.com/office/powerpoint/2010/main" val="22874092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kanksha\Desktop\index.jpg"/>
          <p:cNvPicPr>
            <a:picLocks noChangeAspect="1" noChangeArrowheads="1"/>
          </p:cNvPicPr>
          <p:nvPr/>
        </p:nvPicPr>
        <p:blipFill>
          <a:blip r:embed="rId2"/>
          <a:srcRect/>
          <a:stretch>
            <a:fillRect/>
          </a:stretch>
        </p:blipFill>
        <p:spPr bwMode="auto">
          <a:xfrm>
            <a:off x="490654" y="533401"/>
            <a:ext cx="11084312" cy="5867399"/>
          </a:xfrm>
          <a:prstGeom prst="rect">
            <a:avLst/>
          </a:prstGeom>
          <a:noFill/>
        </p:spPr>
      </p:pic>
    </p:spTree>
    <p:extLst>
      <p:ext uri="{BB962C8B-B14F-4D97-AF65-F5344CB8AC3E}">
        <p14:creationId xmlns:p14="http://schemas.microsoft.com/office/powerpoint/2010/main" val="2551727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0611"/>
            <a:ext cx="10515600" cy="1325563"/>
          </a:xfrm>
        </p:spPr>
        <p:txBody>
          <a:bodyPr/>
          <a:lstStyle/>
          <a:p>
            <a:r>
              <a:rPr lang="en-US" dirty="0" smtClean="0"/>
              <a:t>Table of Content </a:t>
            </a:r>
            <a:endParaRPr lang="en-US" dirty="0"/>
          </a:p>
        </p:txBody>
      </p:sp>
      <p:sp>
        <p:nvSpPr>
          <p:cNvPr id="3" name="Slide Number Placeholder 2"/>
          <p:cNvSpPr>
            <a:spLocks noGrp="1"/>
          </p:cNvSpPr>
          <p:nvPr>
            <p:ph type="sldNum" sz="quarter" idx="12"/>
          </p:nvPr>
        </p:nvSpPr>
        <p:spPr/>
        <p:txBody>
          <a:bodyPr/>
          <a:lstStyle/>
          <a:p>
            <a:fld id="{72795863-2509-495E-A4D3-2D1EB08AA326}" type="slidenum">
              <a:rPr lang="en-US" smtClean="0"/>
              <a:t>3</a:t>
            </a:fld>
            <a:endParaRPr lang="en-US"/>
          </a:p>
        </p:txBody>
      </p:sp>
      <p:sp>
        <p:nvSpPr>
          <p:cNvPr id="4" name="Rectangle 3"/>
          <p:cNvSpPr/>
          <p:nvPr/>
        </p:nvSpPr>
        <p:spPr>
          <a:xfrm>
            <a:off x="769257" y="1394884"/>
            <a:ext cx="8374743" cy="4832092"/>
          </a:xfrm>
          <a:prstGeom prst="rect">
            <a:avLst/>
          </a:prstGeom>
        </p:spPr>
        <p:txBody>
          <a:bodyPr wrap="square">
            <a:spAutoFit/>
          </a:bodyPr>
          <a:lstStyle/>
          <a:p>
            <a:pPr>
              <a:buNone/>
            </a:pPr>
            <a:r>
              <a:rPr lang="en-US" sz="2800" dirty="0"/>
              <a:t>Introduction</a:t>
            </a:r>
          </a:p>
          <a:p>
            <a:pPr>
              <a:buNone/>
            </a:pPr>
            <a:r>
              <a:rPr lang="en-US" sz="2800" dirty="0"/>
              <a:t>Labial frenum</a:t>
            </a:r>
          </a:p>
          <a:p>
            <a:pPr>
              <a:buNone/>
            </a:pPr>
            <a:r>
              <a:rPr lang="en-US" sz="2800" dirty="0" smtClean="0"/>
              <a:t>Labial </a:t>
            </a:r>
            <a:r>
              <a:rPr lang="en-US" sz="2800" dirty="0"/>
              <a:t>vestibule</a:t>
            </a:r>
          </a:p>
          <a:p>
            <a:pPr>
              <a:buNone/>
            </a:pPr>
            <a:r>
              <a:rPr lang="en-US" sz="2800" dirty="0" smtClean="0"/>
              <a:t>Buccal </a:t>
            </a:r>
            <a:r>
              <a:rPr lang="en-US" sz="2800" dirty="0"/>
              <a:t>frenum</a:t>
            </a:r>
          </a:p>
          <a:p>
            <a:pPr>
              <a:buNone/>
            </a:pPr>
            <a:r>
              <a:rPr lang="en-US" sz="2800" dirty="0" smtClean="0"/>
              <a:t>Buccal </a:t>
            </a:r>
            <a:r>
              <a:rPr lang="en-US" sz="2800" dirty="0"/>
              <a:t>vestibule</a:t>
            </a:r>
          </a:p>
          <a:p>
            <a:pPr>
              <a:buNone/>
            </a:pPr>
            <a:r>
              <a:rPr lang="en-US" sz="2800" dirty="0" smtClean="0"/>
              <a:t>Buccal </a:t>
            </a:r>
            <a:r>
              <a:rPr lang="en-US" sz="2800" dirty="0"/>
              <a:t>shelf area</a:t>
            </a:r>
          </a:p>
          <a:p>
            <a:pPr>
              <a:buNone/>
            </a:pPr>
            <a:r>
              <a:rPr lang="en-US" sz="2800" dirty="0" smtClean="0"/>
              <a:t>Retromolar </a:t>
            </a:r>
            <a:r>
              <a:rPr lang="en-US" sz="2800" dirty="0"/>
              <a:t>pad</a:t>
            </a:r>
          </a:p>
          <a:p>
            <a:pPr>
              <a:buNone/>
            </a:pPr>
            <a:r>
              <a:rPr lang="en-US" sz="2800" dirty="0" smtClean="0"/>
              <a:t>Pear </a:t>
            </a:r>
            <a:r>
              <a:rPr lang="en-US" sz="2800" dirty="0"/>
              <a:t>shaped pad</a:t>
            </a:r>
          </a:p>
          <a:p>
            <a:pPr>
              <a:buNone/>
            </a:pPr>
            <a:r>
              <a:rPr lang="en-US" sz="2800" dirty="0" smtClean="0"/>
              <a:t>Lingual </a:t>
            </a:r>
            <a:r>
              <a:rPr lang="en-US" sz="2800" dirty="0"/>
              <a:t>frenum</a:t>
            </a:r>
          </a:p>
          <a:p>
            <a:pPr>
              <a:buNone/>
            </a:pPr>
            <a:r>
              <a:rPr lang="en-US" sz="2800" dirty="0"/>
              <a:t>Lingual Vestibule</a:t>
            </a:r>
          </a:p>
          <a:p>
            <a:pPr>
              <a:buNone/>
            </a:pPr>
            <a:r>
              <a:rPr lang="en-US" sz="2800" dirty="0"/>
              <a:t>Conclusion</a:t>
            </a:r>
          </a:p>
        </p:txBody>
      </p:sp>
      <p:pic>
        <p:nvPicPr>
          <p:cNvPr id="5" name="Picture 2" descr="C:\Users\Akanksha\Desktop\images.jpg"/>
          <p:cNvPicPr>
            <a:picLocks noChangeAspect="1" noChangeArrowheads="1"/>
          </p:cNvPicPr>
          <p:nvPr/>
        </p:nvPicPr>
        <p:blipFill rotWithShape="1">
          <a:blip r:embed="rId2"/>
          <a:srcRect l="18531" t="-2827" r="15798" b="1"/>
          <a:stretch/>
        </p:blipFill>
        <p:spPr bwMode="auto">
          <a:xfrm>
            <a:off x="5062653" y="1650380"/>
            <a:ext cx="4527395" cy="3447585"/>
          </a:xfrm>
          <a:prstGeom prst="rect">
            <a:avLst/>
          </a:prstGeom>
          <a:noFill/>
        </p:spPr>
      </p:pic>
    </p:spTree>
    <p:extLst>
      <p:ext uri="{BB962C8B-B14F-4D97-AF65-F5344CB8AC3E}">
        <p14:creationId xmlns:p14="http://schemas.microsoft.com/office/powerpoint/2010/main" val="22597605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To make students familiar about various anatomical landmarks in </a:t>
            </a:r>
            <a:r>
              <a:rPr lang="en-US" dirty="0" err="1" smtClean="0"/>
              <a:t>mandibular</a:t>
            </a:r>
            <a:r>
              <a:rPr lang="en-US" dirty="0" smtClean="0"/>
              <a:t> arch and their significance.</a:t>
            </a:r>
            <a:endParaRPr lang="en-US" dirty="0"/>
          </a:p>
        </p:txBody>
      </p:sp>
    </p:spTree>
    <p:extLst>
      <p:ext uri="{BB962C8B-B14F-4D97-AF65-F5344CB8AC3E}">
        <p14:creationId xmlns:p14="http://schemas.microsoft.com/office/powerpoint/2010/main" val="1142215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Introduction </a:t>
            </a:r>
            <a:br>
              <a:rPr lang="en-US" dirty="0" smtClean="0"/>
            </a:br>
            <a:endParaRPr lang="en-US" dirty="0"/>
          </a:p>
        </p:txBody>
      </p:sp>
      <p:sp>
        <p:nvSpPr>
          <p:cNvPr id="3" name="Content Placeholder 2"/>
          <p:cNvSpPr>
            <a:spLocks noGrp="1"/>
          </p:cNvSpPr>
          <p:nvPr>
            <p:ph idx="1"/>
          </p:nvPr>
        </p:nvSpPr>
        <p:spPr>
          <a:xfrm>
            <a:off x="838200" y="1393371"/>
            <a:ext cx="10515600" cy="4783592"/>
          </a:xfrm>
        </p:spPr>
        <p:txBody>
          <a:bodyPr>
            <a:normAutofit/>
          </a:bodyPr>
          <a:lstStyle/>
          <a:p>
            <a:pPr>
              <a:buNone/>
            </a:pPr>
            <a:endParaRPr lang="en-US" dirty="0" smtClean="0"/>
          </a:p>
          <a:p>
            <a:r>
              <a:rPr lang="en-US" dirty="0" smtClean="0"/>
              <a:t>M.M Devan Dictum “Aim of a prosthodontist is not only the meticulous replacement of what is  missing, but also perpetual preservation of what is present”</a:t>
            </a:r>
          </a:p>
          <a:p>
            <a:r>
              <a:rPr lang="en-US" dirty="0" smtClean="0"/>
              <a:t>Complete denture must function in harmony with the remaining natural tissues so for the success, a through knowledge of the anatomy is a must.</a:t>
            </a:r>
            <a:endParaRPr lang="en-US" dirty="0"/>
          </a:p>
        </p:txBody>
      </p:sp>
    </p:spTree>
    <p:extLst>
      <p:ext uri="{BB962C8B-B14F-4D97-AF65-F5344CB8AC3E}">
        <p14:creationId xmlns:p14="http://schemas.microsoft.com/office/powerpoint/2010/main" val="1751356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29" y="365125"/>
            <a:ext cx="11335657" cy="1325563"/>
          </a:xfrm>
        </p:spPr>
        <p:txBody>
          <a:bodyPr>
            <a:normAutofit/>
          </a:bodyPr>
          <a:lstStyle/>
          <a:p>
            <a:pPr algn="ctr"/>
            <a:r>
              <a:rPr lang="en-US" sz="3600" dirty="0" smtClean="0"/>
              <a:t>MANDIBULAR EDENTULOUS ARCH LAND MARKS </a:t>
            </a:r>
            <a:endParaRPr lang="en-US" sz="3600" dirty="0"/>
          </a:p>
        </p:txBody>
      </p:sp>
      <p:pic>
        <p:nvPicPr>
          <p:cNvPr id="2051" name="Picture 3" descr="C:\Users\Akanksha\Desktop\images (1).jpg"/>
          <p:cNvPicPr>
            <a:picLocks noGrp="1" noChangeAspect="1" noChangeArrowheads="1"/>
          </p:cNvPicPr>
          <p:nvPr>
            <p:ph idx="1"/>
          </p:nvPr>
        </p:nvPicPr>
        <p:blipFill>
          <a:blip r:embed="rId2"/>
          <a:srcRect/>
          <a:stretch>
            <a:fillRect/>
          </a:stretch>
        </p:blipFill>
        <p:spPr bwMode="auto">
          <a:xfrm>
            <a:off x="2830287" y="1318229"/>
            <a:ext cx="6487884" cy="4974314"/>
          </a:xfrm>
          <a:prstGeom prst="rect">
            <a:avLst/>
          </a:prstGeom>
          <a:noFill/>
        </p:spPr>
      </p:pic>
    </p:spTree>
    <p:extLst>
      <p:ext uri="{BB962C8B-B14F-4D97-AF65-F5344CB8AC3E}">
        <p14:creationId xmlns:p14="http://schemas.microsoft.com/office/powerpoint/2010/main" val="618626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401444" y="304800"/>
            <a:ext cx="5910146" cy="4561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eaLnBrk="0" hangingPunct="0">
              <a:tabLst>
                <a:tab pos="457200" algn="l"/>
              </a:tabLst>
              <a:defRPr sz="2400">
                <a:solidFill>
                  <a:schemeClr val="tx1"/>
                </a:solidFill>
                <a:latin typeface="Times New Roman" panose="02020603050405020304" pitchFamily="18" charset="0"/>
              </a:defRPr>
            </a:lvl1pPr>
            <a:lvl2pPr marL="742950" indent="-285750" eaLnBrk="0" hangingPunct="0">
              <a:tabLst>
                <a:tab pos="457200" algn="l"/>
              </a:tabLst>
              <a:defRPr sz="2400">
                <a:solidFill>
                  <a:schemeClr val="tx1"/>
                </a:solidFill>
                <a:latin typeface="Times New Roman" panose="02020603050405020304" pitchFamily="18" charset="0"/>
              </a:defRPr>
            </a:lvl2pPr>
            <a:lvl3pPr marL="1143000" indent="-228600" eaLnBrk="0" hangingPunct="0">
              <a:tabLst>
                <a:tab pos="457200" algn="l"/>
              </a:tabLst>
              <a:defRPr sz="2400">
                <a:solidFill>
                  <a:schemeClr val="tx1"/>
                </a:solidFill>
                <a:latin typeface="Times New Roman" panose="02020603050405020304" pitchFamily="18" charset="0"/>
              </a:defRPr>
            </a:lvl3pPr>
            <a:lvl4pPr marL="1600200" indent="-228600" eaLnBrk="0" hangingPunct="0">
              <a:tabLst>
                <a:tab pos="457200" algn="l"/>
              </a:tabLst>
              <a:defRPr sz="2400">
                <a:solidFill>
                  <a:schemeClr val="tx1"/>
                </a:solidFill>
                <a:latin typeface="Times New Roman" panose="02020603050405020304" pitchFamily="18" charset="0"/>
              </a:defRPr>
            </a:lvl4pPr>
            <a:lvl5pPr marL="2057400" indent="-228600" eaLnBrk="0" hangingPunct="0">
              <a:tabLst>
                <a:tab pos="457200"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457200"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457200"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457200"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457200" algn="l"/>
              </a:tabLst>
              <a:defRPr sz="2400">
                <a:solidFill>
                  <a:schemeClr val="tx1"/>
                </a:solidFill>
                <a:latin typeface="Times New Roman" panose="02020603050405020304" pitchFamily="18" charset="0"/>
              </a:defRPr>
            </a:lvl9pPr>
          </a:lstStyle>
          <a:p>
            <a:pPr eaLnBrk="1" hangingPunct="1">
              <a:lnSpc>
                <a:spcPct val="110000"/>
              </a:lnSpc>
            </a:pPr>
            <a:r>
              <a:rPr lang="en-US" altLang="en-US" b="1" u="sng" dirty="0">
                <a:cs typeface="Times New Roman" panose="02020603050405020304" pitchFamily="18" charset="0"/>
              </a:rPr>
              <a:t>1. Labial Frenum:</a:t>
            </a:r>
            <a:endParaRPr lang="en-US" altLang="en-US" dirty="0">
              <a:cs typeface="Times New Roman" panose="02020603050405020304" pitchFamily="18" charset="0"/>
            </a:endParaRPr>
          </a:p>
          <a:p>
            <a:pPr>
              <a:lnSpc>
                <a:spcPct val="110000"/>
              </a:lnSpc>
            </a:pPr>
            <a:r>
              <a:rPr lang="en-US" altLang="en-US" dirty="0">
                <a:latin typeface="Bookman Old Style" panose="02050604050505020204" pitchFamily="18" charset="0"/>
                <a:cs typeface="Times New Roman" panose="02020603050405020304" pitchFamily="18" charset="0"/>
              </a:rPr>
              <a:t>It is a fibrous band covered by mucous membrane extending from labial aspect of residual alveolar ridge to the lower lip. It has no muscle attachment and is inserted in vertical direction. </a:t>
            </a:r>
          </a:p>
          <a:p>
            <a:pPr>
              <a:lnSpc>
                <a:spcPct val="110000"/>
              </a:lnSpc>
            </a:pPr>
            <a:r>
              <a:rPr lang="en-US" altLang="en-US" dirty="0">
                <a:latin typeface="Bookman Old Style" panose="02050604050505020204" pitchFamily="18" charset="0"/>
                <a:cs typeface="Times New Roman" panose="02020603050405020304" pitchFamily="18" charset="0"/>
              </a:rPr>
              <a:t>It is best demonstrated by forward pull of lip.</a:t>
            </a:r>
          </a:p>
          <a:p>
            <a:pPr>
              <a:lnSpc>
                <a:spcPct val="110000"/>
              </a:lnSpc>
            </a:pPr>
            <a:r>
              <a:rPr lang="en-US" altLang="en-US" dirty="0">
                <a:latin typeface="Bookman Old Style" panose="02050604050505020204" pitchFamily="18" charset="0"/>
                <a:cs typeface="Times New Roman" panose="02020603050405020304" pitchFamily="18" charset="0"/>
              </a:rPr>
              <a:t> It is accommodated by a groove in the mandibular denture.</a:t>
            </a:r>
            <a:r>
              <a:rPr lang="en-US" altLang="en-US" dirty="0">
                <a:cs typeface="Times New Roman" panose="02020603050405020304" pitchFamily="18" charset="0"/>
              </a:rPr>
              <a:t> </a:t>
            </a:r>
            <a:endParaRPr lang="en-US" altLang="en-US" dirty="0"/>
          </a:p>
        </p:txBody>
      </p:sp>
      <p:graphicFrame>
        <p:nvGraphicFramePr>
          <p:cNvPr id="38912" name="Object 0"/>
          <p:cNvGraphicFramePr>
            <a:graphicFrameLocks noChangeAspect="1"/>
          </p:cNvGraphicFramePr>
          <p:nvPr/>
        </p:nvGraphicFramePr>
        <p:xfrm>
          <a:off x="6705600" y="609601"/>
          <a:ext cx="3657600" cy="2346325"/>
        </p:xfrm>
        <a:graphic>
          <a:graphicData uri="http://schemas.openxmlformats.org/presentationml/2006/ole">
            <mc:AlternateContent xmlns:mc="http://schemas.openxmlformats.org/markup-compatibility/2006">
              <mc:Choice xmlns:v="urn:schemas-microsoft-com:vml" Requires="v">
                <p:oleObj spid="_x0000_s26640" name="Photo Editor Photo" r:id="rId3" imgW="4409524" imgH="2828571" progId="MSPhotoEd.3">
                  <p:embed/>
                </p:oleObj>
              </mc:Choice>
              <mc:Fallback>
                <p:oleObj name="Photo Editor Photo" r:id="rId3" imgW="4409524" imgH="2828571" progId="MSPhotoEd.3">
                  <p:embed/>
                  <p:pic>
                    <p:nvPicPr>
                      <p:cNvPr id="38912"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609601"/>
                        <a:ext cx="3657600" cy="234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3" name="Object 1"/>
          <p:cNvGraphicFramePr>
            <a:graphicFrameLocks noChangeAspect="1"/>
          </p:cNvGraphicFramePr>
          <p:nvPr/>
        </p:nvGraphicFramePr>
        <p:xfrm>
          <a:off x="6705601" y="3581401"/>
          <a:ext cx="3605213" cy="2398713"/>
        </p:xfrm>
        <a:graphic>
          <a:graphicData uri="http://schemas.openxmlformats.org/presentationml/2006/ole">
            <mc:AlternateContent xmlns:mc="http://schemas.openxmlformats.org/markup-compatibility/2006">
              <mc:Choice xmlns:v="urn:schemas-microsoft-com:vml" Requires="v">
                <p:oleObj spid="_x0000_s26641" name="Photo Editor Photo" r:id="rId5" imgW="2704762" imgH="1800476" progId="MSPhotoEd.3">
                  <p:embed/>
                </p:oleObj>
              </mc:Choice>
              <mc:Fallback>
                <p:oleObj name="Photo Editor Photo" r:id="rId5" imgW="2704762" imgH="1800476" progId="MSPhotoEd.3">
                  <p:embed/>
                  <p:pic>
                    <p:nvPicPr>
                      <p:cNvPr id="38913"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1" y="3581401"/>
                        <a:ext cx="3605213" cy="239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7" name="Line 10"/>
          <p:cNvSpPr>
            <a:spLocks noChangeShapeType="1"/>
          </p:cNvSpPr>
          <p:nvPr/>
        </p:nvSpPr>
        <p:spPr bwMode="auto">
          <a:xfrm flipV="1">
            <a:off x="9525000" y="2286000"/>
            <a:ext cx="762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extLst>
      <p:ext uri="{BB962C8B-B14F-4D97-AF65-F5344CB8AC3E}">
        <p14:creationId xmlns:p14="http://schemas.microsoft.com/office/powerpoint/2010/main" val="4353674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slide(fromTop)">
                                      <p:cBhvr>
                                        <p:cTn id="7" dur="500"/>
                                        <p:tgtEl>
                                          <p:spTgt spid="2052"/>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38912"/>
                                        </p:tgtEl>
                                        <p:attrNameLst>
                                          <p:attrName>style.visibility</p:attrName>
                                        </p:attrNameLst>
                                      </p:cBhvr>
                                      <p:to>
                                        <p:strVal val="visible"/>
                                      </p:to>
                                    </p:set>
                                    <p:animEffect transition="in" filter="box(in)">
                                      <p:cBhvr>
                                        <p:cTn id="11" dur="500"/>
                                        <p:tgtEl>
                                          <p:spTgt spid="38912"/>
                                        </p:tgtEl>
                                      </p:cBhvr>
                                    </p:animEffect>
                                  </p:childTnLst>
                                </p:cTn>
                              </p:par>
                            </p:childTnLst>
                          </p:cTn>
                        </p:par>
                        <p:par>
                          <p:cTn id="12" fill="hold" nodeType="afterGroup">
                            <p:stCondLst>
                              <p:cond delay="1000"/>
                            </p:stCondLst>
                            <p:childTnLst>
                              <p:par>
                                <p:cTn id="13" presetID="4" presetClass="entr" presetSubtype="32" fill="hold" nodeType="afterEffect">
                                  <p:stCondLst>
                                    <p:cond delay="0"/>
                                  </p:stCondLst>
                                  <p:childTnLst>
                                    <p:set>
                                      <p:cBhvr>
                                        <p:cTn id="14" dur="1" fill="hold">
                                          <p:stCondLst>
                                            <p:cond delay="0"/>
                                          </p:stCondLst>
                                        </p:cTn>
                                        <p:tgtEl>
                                          <p:spTgt spid="38913"/>
                                        </p:tgtEl>
                                        <p:attrNameLst>
                                          <p:attrName>style.visibility</p:attrName>
                                        </p:attrNameLst>
                                      </p:cBhvr>
                                      <p:to>
                                        <p:strVal val="visible"/>
                                      </p:to>
                                    </p:set>
                                    <p:animEffect transition="in" filter="box(out)">
                                      <p:cBhvr>
                                        <p:cTn id="15" dur="500"/>
                                        <p:tgtEl>
                                          <p:spTgt spid="389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4" name="Rectangle 4"/>
          <p:cNvSpPr>
            <a:spLocks noGrp="1" noChangeArrowheads="1"/>
          </p:cNvSpPr>
          <p:nvPr>
            <p:ph type="body" idx="1"/>
          </p:nvPr>
        </p:nvSpPr>
        <p:spPr>
          <a:xfrm>
            <a:off x="319314" y="423746"/>
            <a:ext cx="6616744" cy="6434254"/>
          </a:xfrm>
        </p:spPr>
        <p:txBody>
          <a:bodyPr>
            <a:normAutofit/>
          </a:bodyPr>
          <a:lstStyle/>
          <a:p>
            <a:pPr marL="0" indent="0" algn="just" eaLnBrk="1" hangingPunct="1">
              <a:lnSpc>
                <a:spcPct val="120000"/>
              </a:lnSpc>
              <a:buNone/>
            </a:pPr>
            <a:r>
              <a:rPr lang="en-US" altLang="en-US" sz="2400" dirty="0">
                <a:latin typeface="Bookman Old Style" panose="02050604050505020204" pitchFamily="18" charset="0"/>
                <a:cs typeface="Times New Roman" panose="02020603050405020304" pitchFamily="18" charset="0"/>
              </a:rPr>
              <a:t>2.   </a:t>
            </a:r>
            <a:r>
              <a:rPr lang="en-US" altLang="en-US" dirty="0">
                <a:latin typeface="Bookman Old Style" panose="02050604050505020204" pitchFamily="18" charset="0"/>
                <a:cs typeface="Times New Roman" panose="02020603050405020304" pitchFamily="18" charset="0"/>
              </a:rPr>
              <a:t> </a:t>
            </a:r>
            <a:r>
              <a:rPr lang="en-US" altLang="en-US" sz="2600" dirty="0">
                <a:latin typeface="Bookman Old Style" panose="02050604050505020204" pitchFamily="18" charset="0"/>
                <a:cs typeface="Times New Roman" panose="02020603050405020304" pitchFamily="18" charset="0"/>
              </a:rPr>
              <a:t>  </a:t>
            </a:r>
            <a:r>
              <a:rPr lang="en-US" altLang="en-US" sz="2600" b="1" u="sng" dirty="0">
                <a:latin typeface="Bookman Old Style" panose="02050604050505020204" pitchFamily="18" charset="0"/>
                <a:cs typeface="Times New Roman" panose="02020603050405020304" pitchFamily="18" charset="0"/>
              </a:rPr>
              <a:t>Labial vestibule:</a:t>
            </a:r>
          </a:p>
          <a:p>
            <a:pPr algn="just" eaLnBrk="1" hangingPunct="1">
              <a:lnSpc>
                <a:spcPct val="120000"/>
              </a:lnSpc>
            </a:pPr>
            <a:r>
              <a:rPr lang="en-US" altLang="en-US" sz="2600" dirty="0" smtClean="0">
                <a:latin typeface="Bookman Old Style" panose="02050604050505020204" pitchFamily="18" charset="0"/>
                <a:cs typeface="Times New Roman" panose="02020603050405020304" pitchFamily="18" charset="0"/>
              </a:rPr>
              <a:t>The </a:t>
            </a:r>
            <a:r>
              <a:rPr lang="en-US" altLang="en-US" sz="2600" dirty="0">
                <a:latin typeface="Bookman Old Style" panose="02050604050505020204" pitchFamily="18" charset="0"/>
                <a:cs typeface="Times New Roman" panose="02020603050405020304" pitchFamily="18" charset="0"/>
              </a:rPr>
              <a:t>portion of the oral cavity bounded on one side by the teeth, gingiva and alveolar ridge (in the edentulous mouth the residual ridge) and on the other side by lips, anterior to the buccal frenum</a:t>
            </a:r>
            <a:r>
              <a:rPr lang="en-US" altLang="en-US" sz="2600" dirty="0" smtClean="0">
                <a:latin typeface="Bookman Old Style" panose="02050604050505020204" pitchFamily="18" charset="0"/>
                <a:cs typeface="Times New Roman" panose="02020603050405020304" pitchFamily="18" charset="0"/>
              </a:rPr>
              <a:t>.</a:t>
            </a:r>
          </a:p>
          <a:p>
            <a:pPr algn="just">
              <a:buNone/>
            </a:pPr>
            <a:r>
              <a:rPr lang="en-US" altLang="en-US" sz="2400" b="1" u="sng" dirty="0">
                <a:latin typeface="Bookman Old Style" panose="02050604050505020204" pitchFamily="18" charset="0"/>
                <a:cs typeface="Times New Roman" panose="02020603050405020304" pitchFamily="18" charset="0"/>
              </a:rPr>
              <a:t>Boundaries</a:t>
            </a:r>
            <a:r>
              <a:rPr lang="en-US" altLang="en-US" sz="2400" u="sng" dirty="0">
                <a:latin typeface="Bookman Old Style" panose="02050604050505020204" pitchFamily="18" charset="0"/>
                <a:cs typeface="Times New Roman" panose="02020603050405020304" pitchFamily="18" charset="0"/>
              </a:rPr>
              <a:t>:</a:t>
            </a:r>
            <a:r>
              <a:rPr lang="en-US" altLang="en-US" sz="2400" dirty="0">
                <a:latin typeface="Bookman Old Style" panose="02050604050505020204" pitchFamily="18" charset="0"/>
                <a:cs typeface="Times New Roman" panose="02020603050405020304" pitchFamily="18" charset="0"/>
              </a:rPr>
              <a:t>  </a:t>
            </a:r>
          </a:p>
          <a:p>
            <a:pPr algn="just">
              <a:buNone/>
            </a:pPr>
            <a:r>
              <a:rPr lang="en-US" altLang="en-US" sz="2400" dirty="0">
                <a:latin typeface="Bookman Old Style" panose="02050604050505020204" pitchFamily="18" charset="0"/>
                <a:cs typeface="Times New Roman" panose="02020603050405020304" pitchFamily="18" charset="0"/>
              </a:rPr>
              <a:t>  </a:t>
            </a:r>
            <a:r>
              <a:rPr lang="en-US" altLang="en-US" sz="2400" dirty="0" smtClean="0">
                <a:latin typeface="Bookman Old Style" panose="02050604050505020204" pitchFamily="18" charset="0"/>
                <a:cs typeface="Times New Roman" panose="02020603050405020304" pitchFamily="18" charset="0"/>
              </a:rPr>
              <a:t>1</a:t>
            </a:r>
            <a:r>
              <a:rPr lang="en-US" altLang="en-US" sz="2400" dirty="0">
                <a:latin typeface="Bookman Old Style" panose="02050604050505020204" pitchFamily="18" charset="0"/>
                <a:cs typeface="Times New Roman" panose="02020603050405020304" pitchFamily="18" charset="0"/>
              </a:rPr>
              <a:t>. Labial aspect of residual alveolar ridge</a:t>
            </a:r>
          </a:p>
          <a:p>
            <a:pPr>
              <a:buNone/>
            </a:pPr>
            <a:r>
              <a:rPr lang="en-US" altLang="en-US" sz="2400" dirty="0">
                <a:latin typeface="Bookman Old Style" panose="02050604050505020204" pitchFamily="18" charset="0"/>
                <a:cs typeface="Times New Roman" panose="02020603050405020304" pitchFamily="18" charset="0"/>
              </a:rPr>
              <a:t>  </a:t>
            </a:r>
            <a:r>
              <a:rPr lang="en-US" altLang="en-US" sz="2400" dirty="0" smtClean="0">
                <a:latin typeface="Bookman Old Style" panose="02050604050505020204" pitchFamily="18" charset="0"/>
                <a:cs typeface="Times New Roman" panose="02020603050405020304" pitchFamily="18" charset="0"/>
              </a:rPr>
              <a:t>2.Muco </a:t>
            </a:r>
            <a:r>
              <a:rPr lang="en-US" altLang="en-US" sz="2400" dirty="0">
                <a:latin typeface="Bookman Old Style" panose="02050604050505020204" pitchFamily="18" charset="0"/>
                <a:cs typeface="Times New Roman" panose="02020603050405020304" pitchFamily="18" charset="0"/>
              </a:rPr>
              <a:t>labial alveolar fold.</a:t>
            </a:r>
          </a:p>
          <a:p>
            <a:pPr algn="just">
              <a:buNone/>
            </a:pPr>
            <a:r>
              <a:rPr lang="en-US" altLang="en-US" sz="2400" dirty="0">
                <a:latin typeface="Bookman Old Style" panose="02050604050505020204" pitchFamily="18" charset="0"/>
                <a:cs typeface="Times New Roman" panose="02020603050405020304" pitchFamily="18" charset="0"/>
              </a:rPr>
              <a:t> 	</a:t>
            </a:r>
            <a:r>
              <a:rPr lang="en-US" altLang="en-US" sz="2400" dirty="0" smtClean="0">
                <a:latin typeface="Bookman Old Style" panose="02050604050505020204" pitchFamily="18" charset="0"/>
                <a:cs typeface="Times New Roman" panose="02020603050405020304" pitchFamily="18" charset="0"/>
              </a:rPr>
              <a:t>3</a:t>
            </a:r>
            <a:r>
              <a:rPr lang="en-US" altLang="en-US" sz="2400" dirty="0">
                <a:latin typeface="Bookman Old Style" panose="02050604050505020204" pitchFamily="18" charset="0"/>
                <a:cs typeface="Times New Roman" panose="02020603050405020304" pitchFamily="18" charset="0"/>
              </a:rPr>
              <a:t>. Orbicularis </a:t>
            </a:r>
            <a:r>
              <a:rPr lang="en-US" altLang="en-US" sz="2400" dirty="0" err="1">
                <a:latin typeface="Bookman Old Style" panose="02050604050505020204" pitchFamily="18" charset="0"/>
                <a:cs typeface="Times New Roman" panose="02020603050405020304" pitchFamily="18" charset="0"/>
              </a:rPr>
              <a:t>oris</a:t>
            </a:r>
            <a:r>
              <a:rPr lang="en-US" altLang="en-US" sz="2400" dirty="0">
                <a:latin typeface="Bookman Old Style" panose="02050604050505020204" pitchFamily="18" charset="0"/>
                <a:cs typeface="Times New Roman" panose="02020603050405020304" pitchFamily="18" charset="0"/>
              </a:rPr>
              <a:t> muscle (lip)</a:t>
            </a:r>
          </a:p>
          <a:p>
            <a:pPr>
              <a:buNone/>
            </a:pPr>
            <a:r>
              <a:rPr lang="en-US" altLang="en-US" sz="2400" dirty="0">
                <a:latin typeface="Bookman Old Style" panose="02050604050505020204" pitchFamily="18" charset="0"/>
                <a:cs typeface="Times New Roman" panose="02020603050405020304" pitchFamily="18" charset="0"/>
              </a:rPr>
              <a:t>	The labial flange of the mandibular denture occupies this space.</a:t>
            </a:r>
            <a:r>
              <a:rPr lang="en-US" altLang="en-US" sz="2400" dirty="0">
                <a:latin typeface="Bookman Old Style" panose="02050604050505020204" pitchFamily="18" charset="0"/>
              </a:rPr>
              <a:t> </a:t>
            </a:r>
          </a:p>
          <a:p>
            <a:pPr algn="just" eaLnBrk="1" hangingPunct="1">
              <a:lnSpc>
                <a:spcPct val="120000"/>
              </a:lnSpc>
            </a:pPr>
            <a:endParaRPr lang="en-US" altLang="en-US" sz="2600" dirty="0">
              <a:latin typeface="Bookman Old Style" panose="02050604050505020204" pitchFamily="18" charset="0"/>
              <a:cs typeface="Times New Roman" panose="02020603050405020304" pitchFamily="18" charset="0"/>
            </a:endParaRPr>
          </a:p>
          <a:p>
            <a:pPr eaLnBrk="1" hangingPunct="1">
              <a:lnSpc>
                <a:spcPct val="90000"/>
              </a:lnSpc>
            </a:pPr>
            <a:endParaRPr lang="en-US" altLang="en-US" sz="2600" dirty="0"/>
          </a:p>
        </p:txBody>
      </p:sp>
      <p:graphicFrame>
        <p:nvGraphicFramePr>
          <p:cNvPr id="25605" name="Object 5"/>
          <p:cNvGraphicFramePr>
            <a:graphicFrameLocks noChangeAspect="1"/>
          </p:cNvGraphicFramePr>
          <p:nvPr>
            <p:extLst>
              <p:ext uri="{D42A27DB-BD31-4B8C-83A1-F6EECF244321}">
                <p14:modId xmlns:p14="http://schemas.microsoft.com/office/powerpoint/2010/main" val="1867910403"/>
              </p:ext>
            </p:extLst>
          </p:nvPr>
        </p:nvGraphicFramePr>
        <p:xfrm>
          <a:off x="7222274" y="356839"/>
          <a:ext cx="4527406" cy="2792761"/>
        </p:xfrm>
        <a:graphic>
          <a:graphicData uri="http://schemas.openxmlformats.org/presentationml/2006/ole">
            <mc:AlternateContent xmlns:mc="http://schemas.openxmlformats.org/markup-compatibility/2006">
              <mc:Choice xmlns:v="urn:schemas-microsoft-com:vml" Requires="v">
                <p:oleObj spid="_x0000_s27664" name="Photo Editor Photo" r:id="rId3" imgW="4409524" imgH="2828571" progId="MSPhotoEd.3">
                  <p:embed/>
                </p:oleObj>
              </mc:Choice>
              <mc:Fallback>
                <p:oleObj name="Photo Editor Photo" r:id="rId3" imgW="4409524" imgH="2828571" progId="MSPhotoEd.3">
                  <p:embed/>
                  <p:pic>
                    <p:nvPicPr>
                      <p:cNvPr id="25605"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2274" y="356839"/>
                        <a:ext cx="4527406" cy="2792761"/>
                      </a:xfrm>
                      <a:prstGeom prst="rect">
                        <a:avLst/>
                      </a:prstGeom>
                      <a:noFill/>
                      <a:ln>
                        <a:noFill/>
                      </a:ln>
                      <a:effectLst/>
                    </p:spPr>
                  </p:pic>
                </p:oleObj>
              </mc:Fallback>
            </mc:AlternateContent>
          </a:graphicData>
        </a:graphic>
      </p:graphicFrame>
      <p:graphicFrame>
        <p:nvGraphicFramePr>
          <p:cNvPr id="25606" name="Object 6"/>
          <p:cNvGraphicFramePr>
            <a:graphicFrameLocks noChangeAspect="1"/>
          </p:cNvGraphicFramePr>
          <p:nvPr>
            <p:extLst>
              <p:ext uri="{D42A27DB-BD31-4B8C-83A1-F6EECF244321}">
                <p14:modId xmlns:p14="http://schemas.microsoft.com/office/powerpoint/2010/main" val="3161264777"/>
              </p:ext>
            </p:extLst>
          </p:nvPr>
        </p:nvGraphicFramePr>
        <p:xfrm>
          <a:off x="7244575" y="3228028"/>
          <a:ext cx="4620322" cy="2906459"/>
        </p:xfrm>
        <a:graphic>
          <a:graphicData uri="http://schemas.openxmlformats.org/presentationml/2006/ole">
            <mc:AlternateContent xmlns:mc="http://schemas.openxmlformats.org/markup-compatibility/2006">
              <mc:Choice xmlns:v="urn:schemas-microsoft-com:vml" Requires="v">
                <p:oleObj spid="_x0000_s27665" name="Photo Editor Photo" r:id="rId5" imgW="2800741" imgH="1762371" progId="MSPhotoEd.3">
                  <p:embed/>
                </p:oleObj>
              </mc:Choice>
              <mc:Fallback>
                <p:oleObj name="Photo Editor Photo" r:id="rId5" imgW="2800741" imgH="1762371" progId="MSPhotoEd.3">
                  <p:embed/>
                  <p:pic>
                    <p:nvPicPr>
                      <p:cNvPr id="25606"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44575" y="3228028"/>
                        <a:ext cx="4620322" cy="290645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9378317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604">
                                            <p:txEl>
                                              <p:pRg st="0" end="0"/>
                                            </p:txEl>
                                          </p:spTgt>
                                        </p:tgtEl>
                                        <p:attrNameLst>
                                          <p:attrName>style.visibility</p:attrName>
                                        </p:attrNameLst>
                                      </p:cBhvr>
                                      <p:to>
                                        <p:strVal val="visible"/>
                                      </p:to>
                                    </p:set>
                                    <p:anim calcmode="lin" valueType="num">
                                      <p:cBhvr additive="base">
                                        <p:cTn id="7" dur="500" fill="hold"/>
                                        <p:tgtEl>
                                          <p:spTgt spid="2560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604">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5604">
                                            <p:txEl>
                                              <p:pRg st="1" end="1"/>
                                            </p:txEl>
                                          </p:spTgt>
                                        </p:tgtEl>
                                        <p:attrNameLst>
                                          <p:attrName>style.visibility</p:attrName>
                                        </p:attrNameLst>
                                      </p:cBhvr>
                                      <p:to>
                                        <p:strVal val="visible"/>
                                      </p:to>
                                    </p:set>
                                    <p:anim calcmode="lin" valueType="num">
                                      <p:cBhvr additive="base">
                                        <p:cTn id="12" dur="500" fill="hold"/>
                                        <p:tgtEl>
                                          <p:spTgt spid="25604">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5604">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5604">
                                            <p:txEl>
                                              <p:pRg st="2" end="2"/>
                                            </p:txEl>
                                          </p:spTgt>
                                        </p:tgtEl>
                                        <p:attrNameLst>
                                          <p:attrName>style.visibility</p:attrName>
                                        </p:attrNameLst>
                                      </p:cBhvr>
                                      <p:to>
                                        <p:strVal val="visible"/>
                                      </p:to>
                                    </p:set>
                                    <p:anim calcmode="lin" valueType="num">
                                      <p:cBhvr additive="base">
                                        <p:cTn id="17" dur="500" fill="hold"/>
                                        <p:tgtEl>
                                          <p:spTgt spid="25604">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5604">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5604">
                                            <p:txEl>
                                              <p:pRg st="3" end="3"/>
                                            </p:txEl>
                                          </p:spTgt>
                                        </p:tgtEl>
                                        <p:attrNameLst>
                                          <p:attrName>style.visibility</p:attrName>
                                        </p:attrNameLst>
                                      </p:cBhvr>
                                      <p:to>
                                        <p:strVal val="visible"/>
                                      </p:to>
                                    </p:set>
                                    <p:anim calcmode="lin" valueType="num">
                                      <p:cBhvr additive="base">
                                        <p:cTn id="22" dur="500" fill="hold"/>
                                        <p:tgtEl>
                                          <p:spTgt spid="25604">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25604">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25604">
                                            <p:txEl>
                                              <p:pRg st="4" end="4"/>
                                            </p:txEl>
                                          </p:spTgt>
                                        </p:tgtEl>
                                        <p:attrNameLst>
                                          <p:attrName>style.visibility</p:attrName>
                                        </p:attrNameLst>
                                      </p:cBhvr>
                                      <p:to>
                                        <p:strVal val="visible"/>
                                      </p:to>
                                    </p:set>
                                    <p:anim calcmode="lin" valueType="num">
                                      <p:cBhvr additive="base">
                                        <p:cTn id="27" dur="500" fill="hold"/>
                                        <p:tgtEl>
                                          <p:spTgt spid="25604">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5604">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25604">
                                            <p:txEl>
                                              <p:pRg st="5" end="5"/>
                                            </p:txEl>
                                          </p:spTgt>
                                        </p:tgtEl>
                                        <p:attrNameLst>
                                          <p:attrName>style.visibility</p:attrName>
                                        </p:attrNameLst>
                                      </p:cBhvr>
                                      <p:to>
                                        <p:strVal val="visible"/>
                                      </p:to>
                                    </p:set>
                                    <p:anim calcmode="lin" valueType="num">
                                      <p:cBhvr additive="base">
                                        <p:cTn id="32" dur="500" fill="hold"/>
                                        <p:tgtEl>
                                          <p:spTgt spid="25604">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25604">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25604">
                                            <p:txEl>
                                              <p:pRg st="6" end="6"/>
                                            </p:txEl>
                                          </p:spTgt>
                                        </p:tgtEl>
                                        <p:attrNameLst>
                                          <p:attrName>style.visibility</p:attrName>
                                        </p:attrNameLst>
                                      </p:cBhvr>
                                      <p:to>
                                        <p:strVal val="visible"/>
                                      </p:to>
                                    </p:set>
                                    <p:anim calcmode="lin" valueType="num">
                                      <p:cBhvr additive="base">
                                        <p:cTn id="37" dur="500" fill="hold"/>
                                        <p:tgtEl>
                                          <p:spTgt spid="25604">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5604">
                                            <p:txEl>
                                              <p:pRg st="6" end="6"/>
                                            </p:txEl>
                                          </p:spTgt>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3500"/>
                            </p:stCondLst>
                            <p:childTnLst>
                              <p:par>
                                <p:cTn id="40" presetID="9" presetClass="entr" presetSubtype="0" fill="hold" nodeType="afterEffect">
                                  <p:stCondLst>
                                    <p:cond delay="0"/>
                                  </p:stCondLst>
                                  <p:childTnLst>
                                    <p:set>
                                      <p:cBhvr>
                                        <p:cTn id="41" dur="1" fill="hold">
                                          <p:stCondLst>
                                            <p:cond delay="0"/>
                                          </p:stCondLst>
                                        </p:cTn>
                                        <p:tgtEl>
                                          <p:spTgt spid="25605"/>
                                        </p:tgtEl>
                                        <p:attrNameLst>
                                          <p:attrName>style.visibility</p:attrName>
                                        </p:attrNameLst>
                                      </p:cBhvr>
                                      <p:to>
                                        <p:strVal val="visible"/>
                                      </p:to>
                                    </p:set>
                                    <p:animEffect transition="in" filter="dissolve">
                                      <p:cBhvr>
                                        <p:cTn id="42" dur="500"/>
                                        <p:tgtEl>
                                          <p:spTgt spid="25605"/>
                                        </p:tgtEl>
                                      </p:cBhvr>
                                    </p:animEffect>
                                  </p:childTnLst>
                                </p:cTn>
                              </p:par>
                            </p:childTnLst>
                          </p:cTn>
                        </p:par>
                        <p:par>
                          <p:cTn id="43" fill="hold" nodeType="afterGroup">
                            <p:stCondLst>
                              <p:cond delay="4000"/>
                            </p:stCondLst>
                            <p:childTnLst>
                              <p:par>
                                <p:cTn id="44" presetID="9" presetClass="entr" presetSubtype="0" fill="hold" nodeType="afterEffect">
                                  <p:stCondLst>
                                    <p:cond delay="0"/>
                                  </p:stCondLst>
                                  <p:childTnLst>
                                    <p:set>
                                      <p:cBhvr>
                                        <p:cTn id="45" dur="1" fill="hold">
                                          <p:stCondLst>
                                            <p:cond delay="0"/>
                                          </p:stCondLst>
                                        </p:cTn>
                                        <p:tgtEl>
                                          <p:spTgt spid="25606"/>
                                        </p:tgtEl>
                                        <p:attrNameLst>
                                          <p:attrName>style.visibility</p:attrName>
                                        </p:attrNameLst>
                                      </p:cBhvr>
                                      <p:to>
                                        <p:strVal val="visible"/>
                                      </p:to>
                                    </p:set>
                                    <p:animEffect transition="in" filter="dissolve">
                                      <p:cBhvr>
                                        <p:cTn id="46" dur="5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build="p" autoUpdateAnimBg="0" advAuto="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535259" y="312233"/>
            <a:ext cx="6980663" cy="6222381"/>
          </a:xfrm>
        </p:spPr>
        <p:txBody>
          <a:bodyPr>
            <a:normAutofit lnSpcReduction="10000"/>
          </a:bodyPr>
          <a:lstStyle/>
          <a:p>
            <a:pPr marL="0" indent="0" eaLnBrk="1" hangingPunct="1">
              <a:lnSpc>
                <a:spcPct val="120000"/>
              </a:lnSpc>
              <a:buNone/>
            </a:pPr>
            <a:r>
              <a:rPr lang="en-US" altLang="en-US" dirty="0">
                <a:latin typeface="Bookman Old Style" panose="02050604050505020204" pitchFamily="18" charset="0"/>
                <a:cs typeface="Times New Roman" panose="02020603050405020304" pitchFamily="18" charset="0"/>
              </a:rPr>
              <a:t>3.</a:t>
            </a:r>
            <a:r>
              <a:rPr lang="en-US" altLang="en-US" dirty="0" smtClean="0">
                <a:latin typeface="Bookman Old Style" panose="02050604050505020204" pitchFamily="18" charset="0"/>
                <a:cs typeface="Times New Roman" panose="02020603050405020304" pitchFamily="18" charset="0"/>
              </a:rPr>
              <a:t>   </a:t>
            </a:r>
            <a:r>
              <a:rPr lang="en-US" altLang="en-US" b="1" u="sng" dirty="0">
                <a:latin typeface="Bookman Old Style" panose="02050604050505020204" pitchFamily="18" charset="0"/>
                <a:cs typeface="Times New Roman" panose="02020603050405020304" pitchFamily="18" charset="0"/>
              </a:rPr>
              <a:t>Buccal Frenum:</a:t>
            </a:r>
            <a:endParaRPr lang="en-US" altLang="en-US" dirty="0">
              <a:latin typeface="Bookman Old Style" panose="02050604050505020204" pitchFamily="18" charset="0"/>
              <a:cs typeface="Times New Roman" panose="02020603050405020304" pitchFamily="18" charset="0"/>
            </a:endParaRPr>
          </a:p>
          <a:p>
            <a:pPr eaLnBrk="1" hangingPunct="1">
              <a:lnSpc>
                <a:spcPct val="120000"/>
              </a:lnSpc>
            </a:pPr>
            <a:r>
              <a:rPr lang="en-US" altLang="en-US" dirty="0">
                <a:latin typeface="Bookman Old Style" panose="02050604050505020204" pitchFamily="18" charset="0"/>
                <a:cs typeface="Times New Roman" panose="02020603050405020304" pitchFamily="18" charset="0"/>
              </a:rPr>
              <a:t>Single or multiple folds of mucous membrane extending from buccal mucous membrane and reflects towards the slope of the crest of alveolar mucosa distal to canine region. </a:t>
            </a:r>
            <a:endParaRPr lang="en-US" altLang="en-US" dirty="0" smtClean="0">
              <a:latin typeface="Bookman Old Style" panose="02050604050505020204" pitchFamily="18" charset="0"/>
              <a:cs typeface="Times New Roman" panose="02020603050405020304" pitchFamily="18" charset="0"/>
            </a:endParaRPr>
          </a:p>
          <a:p>
            <a:pPr>
              <a:lnSpc>
                <a:spcPct val="120000"/>
              </a:lnSpc>
            </a:pPr>
            <a:r>
              <a:rPr lang="en-US" altLang="en-US" dirty="0">
                <a:latin typeface="Bookman Old Style" panose="02050604050505020204" pitchFamily="18" charset="0"/>
                <a:cs typeface="Times New Roman" panose="02020603050405020304" pitchFamily="18" charset="0"/>
              </a:rPr>
              <a:t>Reflection is in anterior posterior direction.</a:t>
            </a:r>
          </a:p>
          <a:p>
            <a:pPr>
              <a:lnSpc>
                <a:spcPct val="120000"/>
              </a:lnSpc>
            </a:pPr>
            <a:r>
              <a:rPr lang="en-US" altLang="en-US" dirty="0">
                <a:latin typeface="Bookman Old Style" panose="02050604050505020204" pitchFamily="18" charset="0"/>
                <a:cs typeface="Times New Roman" panose="02020603050405020304" pitchFamily="18" charset="0"/>
              </a:rPr>
              <a:t> It overlies </a:t>
            </a:r>
            <a:r>
              <a:rPr lang="en-US" altLang="en-US" dirty="0" smtClean="0">
                <a:latin typeface="Bookman Old Style" panose="02050604050505020204" pitchFamily="18" charset="0"/>
                <a:cs typeface="Times New Roman" panose="02020603050405020304" pitchFamily="18" charset="0"/>
              </a:rPr>
              <a:t>depressor </a:t>
            </a:r>
            <a:r>
              <a:rPr lang="en-US" altLang="en-US" dirty="0" err="1" smtClean="0">
                <a:latin typeface="Bookman Old Style" panose="02050604050505020204" pitchFamily="18" charset="0"/>
                <a:cs typeface="Times New Roman" panose="02020603050405020304" pitchFamily="18" charset="0"/>
              </a:rPr>
              <a:t>anguli</a:t>
            </a:r>
            <a:r>
              <a:rPr lang="en-US" altLang="en-US" dirty="0" smtClean="0">
                <a:latin typeface="Bookman Old Style" panose="02050604050505020204" pitchFamily="18" charset="0"/>
                <a:cs typeface="Times New Roman" panose="02020603050405020304" pitchFamily="18" charset="0"/>
              </a:rPr>
              <a:t> </a:t>
            </a:r>
            <a:r>
              <a:rPr lang="en-US" altLang="en-US" dirty="0" err="1" smtClean="0">
                <a:latin typeface="Bookman Old Style" panose="02050604050505020204" pitchFamily="18" charset="0"/>
                <a:cs typeface="Times New Roman" panose="02020603050405020304" pitchFamily="18" charset="0"/>
              </a:rPr>
              <a:t>oris</a:t>
            </a:r>
            <a:r>
              <a:rPr lang="en-US" altLang="en-US" dirty="0" smtClean="0">
                <a:latin typeface="Bookman Old Style" panose="02050604050505020204" pitchFamily="18" charset="0"/>
                <a:cs typeface="Times New Roman" panose="02020603050405020304" pitchFamily="18" charset="0"/>
              </a:rPr>
              <a:t> muscle</a:t>
            </a:r>
            <a:r>
              <a:rPr lang="en-US" altLang="en-US" sz="3600" dirty="0">
                <a:latin typeface="Bookman Old Style" panose="02050604050505020204" pitchFamily="18" charset="0"/>
                <a:cs typeface="Times New Roman" panose="02020603050405020304" pitchFamily="18" charset="0"/>
              </a:rPr>
              <a:t>.</a:t>
            </a:r>
            <a:endParaRPr lang="en-US" altLang="en-US" dirty="0">
              <a:latin typeface="Bookman Old Style" panose="02050604050505020204" pitchFamily="18" charset="0"/>
              <a:cs typeface="Times New Roman" panose="02020603050405020304" pitchFamily="18" charset="0"/>
            </a:endParaRPr>
          </a:p>
        </p:txBody>
      </p:sp>
      <p:graphicFrame>
        <p:nvGraphicFramePr>
          <p:cNvPr id="39936" name="Object 0"/>
          <p:cNvGraphicFramePr>
            <a:graphicFrameLocks noChangeAspect="1"/>
          </p:cNvGraphicFramePr>
          <p:nvPr>
            <p:extLst>
              <p:ext uri="{D42A27DB-BD31-4B8C-83A1-F6EECF244321}">
                <p14:modId xmlns:p14="http://schemas.microsoft.com/office/powerpoint/2010/main" val="3375129578"/>
              </p:ext>
            </p:extLst>
          </p:nvPr>
        </p:nvGraphicFramePr>
        <p:xfrm>
          <a:off x="7748239" y="183995"/>
          <a:ext cx="3810000" cy="3048000"/>
        </p:xfrm>
        <a:graphic>
          <a:graphicData uri="http://schemas.openxmlformats.org/presentationml/2006/ole">
            <mc:AlternateContent xmlns:mc="http://schemas.openxmlformats.org/markup-compatibility/2006">
              <mc:Choice xmlns:v="urn:schemas-microsoft-com:vml" Requires="v">
                <p:oleObj spid="_x0000_s28688" name="Photo Editor Photo" r:id="rId3" imgW="4409524" imgH="2828571" progId="MSPhotoEd.3">
                  <p:embed/>
                </p:oleObj>
              </mc:Choice>
              <mc:Fallback>
                <p:oleObj name="Photo Editor Photo" r:id="rId3" imgW="4409524" imgH="2828571" progId="MSPhotoEd.3">
                  <p:embed/>
                  <p:pic>
                    <p:nvPicPr>
                      <p:cNvPr id="39936"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8239" y="183995"/>
                        <a:ext cx="3810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8" name="Line 7"/>
          <p:cNvSpPr>
            <a:spLocks noChangeShapeType="1"/>
          </p:cNvSpPr>
          <p:nvPr/>
        </p:nvSpPr>
        <p:spPr bwMode="auto">
          <a:xfrm flipV="1">
            <a:off x="7696200" y="2133600"/>
            <a:ext cx="3048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aphicFrame>
        <p:nvGraphicFramePr>
          <p:cNvPr id="6" name="Object 4"/>
          <p:cNvGraphicFramePr>
            <a:graphicFrameLocks noChangeAspect="1"/>
          </p:cNvGraphicFramePr>
          <p:nvPr>
            <p:extLst>
              <p:ext uri="{D42A27DB-BD31-4B8C-83A1-F6EECF244321}">
                <p14:modId xmlns:p14="http://schemas.microsoft.com/office/powerpoint/2010/main" val="3857517940"/>
              </p:ext>
            </p:extLst>
          </p:nvPr>
        </p:nvGraphicFramePr>
        <p:xfrm>
          <a:off x="7874619" y="3523785"/>
          <a:ext cx="4026830" cy="2973659"/>
        </p:xfrm>
        <a:graphic>
          <a:graphicData uri="http://schemas.openxmlformats.org/presentationml/2006/ole">
            <mc:AlternateContent xmlns:mc="http://schemas.openxmlformats.org/markup-compatibility/2006">
              <mc:Choice xmlns:v="urn:schemas-microsoft-com:vml" Requires="v">
                <p:oleObj spid="_x0000_s28689" name="Photo Editor Photo" r:id="rId5" imgW="2800741" imgH="1762371" progId="MSPhotoEd.3">
                  <p:embed/>
                </p:oleObj>
              </mc:Choice>
              <mc:Fallback>
                <p:oleObj name="Photo Editor Photo" r:id="rId5" imgW="2800741" imgH="1762371" progId="MSPhotoEd.3">
                  <p:embed/>
                  <p:pic>
                    <p:nvPicPr>
                      <p:cNvPr id="30724"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4619" y="3523785"/>
                        <a:ext cx="4026830" cy="297365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2016099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5" fill="hold" grpId="0" nodeType="after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checkerboard(down)">
                                      <p:cBhvr>
                                        <p:cTn id="7" dur="500"/>
                                        <p:tgtEl>
                                          <p:spTgt spid="8195">
                                            <p:txEl>
                                              <p:pRg st="0" end="0"/>
                                            </p:txEl>
                                          </p:spTgt>
                                        </p:tgtEl>
                                      </p:cBhvr>
                                    </p:animEffect>
                                  </p:childTnLst>
                                </p:cTn>
                              </p:par>
                            </p:childTnLst>
                          </p:cTn>
                        </p:par>
                        <p:par>
                          <p:cTn id="8" fill="hold" nodeType="afterGroup">
                            <p:stCondLst>
                              <p:cond delay="500"/>
                            </p:stCondLst>
                            <p:childTnLst>
                              <p:par>
                                <p:cTn id="9" presetID="5" presetClass="entr" presetSubtype="5" fill="hold" grpId="0" nodeType="after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animEffect transition="in" filter="checkerboard(down)">
                                      <p:cBhvr>
                                        <p:cTn id="11" dur="500"/>
                                        <p:tgtEl>
                                          <p:spTgt spid="8195">
                                            <p:txEl>
                                              <p:pRg st="1" end="1"/>
                                            </p:txEl>
                                          </p:spTgt>
                                        </p:tgtEl>
                                      </p:cBhvr>
                                    </p:animEffect>
                                  </p:childTnLst>
                                </p:cTn>
                              </p:par>
                            </p:childTnLst>
                          </p:cTn>
                        </p:par>
                        <p:par>
                          <p:cTn id="12" fill="hold">
                            <p:stCondLst>
                              <p:cond delay="1000"/>
                            </p:stCondLst>
                            <p:childTnLst>
                              <p:par>
                                <p:cTn id="13" presetID="5" presetClass="entr" presetSubtype="5" fill="hold" grpId="0" nodeType="after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animEffect transition="in" filter="checkerboard(down)">
                                      <p:cBhvr>
                                        <p:cTn id="15" dur="500"/>
                                        <p:tgtEl>
                                          <p:spTgt spid="8195">
                                            <p:txEl>
                                              <p:pRg st="2" end="2"/>
                                            </p:txEl>
                                          </p:spTgt>
                                        </p:tgtEl>
                                      </p:cBhvr>
                                    </p:animEffect>
                                  </p:childTnLst>
                                </p:cTn>
                              </p:par>
                            </p:childTnLst>
                          </p:cTn>
                        </p:par>
                        <p:par>
                          <p:cTn id="16" fill="hold">
                            <p:stCondLst>
                              <p:cond delay="1500"/>
                            </p:stCondLst>
                            <p:childTnLst>
                              <p:par>
                                <p:cTn id="17" presetID="5" presetClass="entr" presetSubtype="5" fill="hold" grpId="0" nodeType="after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animEffect transition="in" filter="checkerboard(down)">
                                      <p:cBhvr>
                                        <p:cTn id="19" dur="500"/>
                                        <p:tgtEl>
                                          <p:spTgt spid="8195">
                                            <p:txEl>
                                              <p:pRg st="3" end="3"/>
                                            </p:txEl>
                                          </p:spTgt>
                                        </p:tgtEl>
                                      </p:cBhvr>
                                    </p:animEffect>
                                  </p:childTnLst>
                                </p:cTn>
                              </p:par>
                            </p:childTnLst>
                          </p:cTn>
                        </p:par>
                        <p:par>
                          <p:cTn id="20" fill="hold" nodeType="afterGroup">
                            <p:stCondLst>
                              <p:cond delay="2000"/>
                            </p:stCondLst>
                            <p:childTnLst>
                              <p:par>
                                <p:cTn id="21" presetID="4" presetClass="entr" presetSubtype="16" fill="hold" nodeType="afterEffect">
                                  <p:stCondLst>
                                    <p:cond delay="0"/>
                                  </p:stCondLst>
                                  <p:childTnLst>
                                    <p:set>
                                      <p:cBhvr>
                                        <p:cTn id="22" dur="1" fill="hold">
                                          <p:stCondLst>
                                            <p:cond delay="0"/>
                                          </p:stCondLst>
                                        </p:cTn>
                                        <p:tgtEl>
                                          <p:spTgt spid="39936"/>
                                        </p:tgtEl>
                                        <p:attrNameLst>
                                          <p:attrName>style.visibility</p:attrName>
                                        </p:attrNameLst>
                                      </p:cBhvr>
                                      <p:to>
                                        <p:strVal val="visible"/>
                                      </p:to>
                                    </p:set>
                                    <p:animEffect transition="in" filter="box(in)">
                                      <p:cBhvr>
                                        <p:cTn id="23" dur="500"/>
                                        <p:tgtEl>
                                          <p:spTgt spid="39936"/>
                                        </p:tgtEl>
                                      </p:cBhvr>
                                    </p:animEffect>
                                  </p:childTnLst>
                                </p:cTn>
                              </p:par>
                            </p:childTnLst>
                          </p:cTn>
                        </p:par>
                        <p:par>
                          <p:cTn id="24" fill="hold">
                            <p:stCondLst>
                              <p:cond delay="2500"/>
                            </p:stCondLst>
                            <p:childTnLst>
                              <p:par>
                                <p:cTn id="25" presetID="4" presetClass="entr" presetSubtype="16"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advAuto="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619</TotalTime>
  <Words>1193</Words>
  <Application>Microsoft Office PowerPoint</Application>
  <PresentationFormat>Widescreen</PresentationFormat>
  <Paragraphs>151</Paragraphs>
  <Slides>28</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7" baseType="lpstr">
      <vt:lpstr>Arial</vt:lpstr>
      <vt:lpstr>Book Antiqua</vt:lpstr>
      <vt:lpstr>Bookman Old Style</vt:lpstr>
      <vt:lpstr>Calibri</vt:lpstr>
      <vt:lpstr>Calibri Light</vt:lpstr>
      <vt:lpstr>Times New Roman</vt:lpstr>
      <vt:lpstr>Wingdings</vt:lpstr>
      <vt:lpstr>Office Theme</vt:lpstr>
      <vt:lpstr>Photo Editor Photo</vt:lpstr>
      <vt:lpstr>PowerPoint Presentation</vt:lpstr>
      <vt:lpstr>Specific learning Objectives </vt:lpstr>
      <vt:lpstr>Table of Content </vt:lpstr>
      <vt:lpstr>Objectives</vt:lpstr>
      <vt:lpstr>Introduction  </vt:lpstr>
      <vt:lpstr>MANDIBULAR EDENTULOUS ARCH LAND MARKS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Lingual Vestibule</vt:lpstr>
      <vt:lpstr>PowerPoint Presentation</vt:lpstr>
      <vt:lpstr>PowerPoint Presentation</vt:lpstr>
      <vt:lpstr>PowerPoint Presentation</vt:lpstr>
      <vt:lpstr>PowerPoint Presentation</vt:lpstr>
      <vt:lpstr>Video link</vt:lpstr>
      <vt:lpstr>TAKE HOME MESSEGE  </vt:lpstr>
      <vt:lpstr>REFERENCES </vt:lpstr>
      <vt:lpstr>Question &amp; Answer Session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25</cp:revision>
  <dcterms:created xsi:type="dcterms:W3CDTF">2022-05-23T05:15:21Z</dcterms:created>
  <dcterms:modified xsi:type="dcterms:W3CDTF">2023-03-05T19:15:48Z</dcterms:modified>
</cp:coreProperties>
</file>